
<file path=[Content_Types].xml><?xml version="1.0" encoding="utf-8"?>
<Types xmlns="http://schemas.openxmlformats.org/package/2006/content-types">
  <Override PartName="/_rels/.rels" ContentType="application/vnd.openxmlformats-package.relationships+xml"/>
  <Override PartName="/ppt/notesSlides/notesSlide28.xml" ContentType="application/vnd.openxmlformats-officedocument.presentationml.notesSlide+xml"/>
  <Override PartName="/ppt/notesSlides/_rels/notesSlide24.xml.rels" ContentType="application/vnd.openxmlformats-package.relationships+xml"/>
  <Override PartName="/ppt/notesSlides/_rels/notesSlide29.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3.jpeg" ContentType="image/jpeg"/>
  <Override PartName="/ppt/media/image32.jpeg" ContentType="image/jpeg"/>
  <Override PartName="/ppt/media/image29.png" ContentType="image/png"/>
  <Override PartName="/ppt/media/image27.png" ContentType="image/png"/>
  <Override PartName="/ppt/media/image26.png" ContentType="image/png"/>
  <Override PartName="/ppt/media/image34.jpeg" ContentType="image/jpeg"/>
  <Override PartName="/ppt/media/image24.png" ContentType="image/png"/>
  <Override PartName="/ppt/media/image23.png" ContentType="image/png"/>
  <Override PartName="/ppt/media/image10.jpeg" ContentType="image/jpeg"/>
  <Override PartName="/ppt/media/image30.wmf" ContentType="image/x-wmf"/>
  <Override PartName="/ppt/media/image7.gif" ContentType="image/gif"/>
  <Override PartName="/ppt/media/image4.png" ContentType="image/png"/>
  <Override PartName="/ppt/media/image11.jpeg" ContentType="image/jpeg"/>
  <Override PartName="/ppt/media/image9.jpeg" ContentType="image/jpeg"/>
  <Override PartName="/ppt/media/image25.png" ContentType="image/png"/>
  <Override PartName="/ppt/media/image8.jpeg" ContentType="image/jpeg"/>
  <Override PartName="/ppt/media/image1.png" ContentType="image/png"/>
  <Override PartName="/ppt/media/image2.png" ContentType="image/png"/>
  <Override PartName="/ppt/media/image22.png" ContentType="image/png"/>
  <Override PartName="/ppt/media/image3.png" ContentType="image/png"/>
  <Override PartName="/ppt/media/image12.png" ContentType="image/png"/>
  <Override PartName="/ppt/media/image31.jpeg" ContentType="image/jpeg"/>
  <Override PartName="/ppt/media/image13.wmf" ContentType="image/x-wmf"/>
  <Override PartName="/ppt/media/image6.png" ContentType="image/png"/>
  <Override PartName="/ppt/media/image14.jpeg" ContentType="image/jpeg"/>
  <Override PartName="/ppt/media/image5.png" ContentType="image/png"/>
  <Override PartName="/ppt/media/image20.png" ContentType="image/png"/>
  <Override PartName="/ppt/media/image17.wmf" ContentType="image/x-wmf"/>
  <Override PartName="/ppt/media/image15.jpeg" ContentType="image/jpeg"/>
  <Override PartName="/ppt/media/image16.png" ContentType="image/png"/>
  <Override PartName="/ppt/media/image21.jpeg" ContentType="image/jpeg"/>
  <Override PartName="/ppt/media/image28.png" ContentType="image/png"/>
  <Override PartName="/ppt/media/image18.jpeg" ContentType="image/jpeg"/>
  <Override PartName="/ppt/media/image1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24"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25"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26"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27" name="PlaceHolder 5"/>
          <p:cNvSpPr>
            <a:spLocks noGrp="1"/>
          </p:cNvSpPr>
          <p:nvPr>
            <p:ph type="sldNum"/>
          </p:nvPr>
        </p:nvSpPr>
        <p:spPr>
          <a:xfrm>
            <a:off x="4399200" y="9555480"/>
            <a:ext cx="3372840" cy="502560"/>
          </a:xfrm>
          <a:prstGeom prst="rect">
            <a:avLst/>
          </a:prstGeom>
        </p:spPr>
        <p:txBody>
          <a:bodyPr lIns="0" rIns="0" tIns="0" bIns="0" anchor="b"/>
          <a:p>
            <a:pPr algn="r"/>
            <a:fld id="{93750A40-32D6-4FF0-AD1D-D13A69A1497F}"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701640" y="4416480"/>
            <a:ext cx="5606640" cy="4182840"/>
          </a:xfrm>
          <a:prstGeom prst="rect">
            <a:avLst/>
          </a:prstGeom>
        </p:spPr>
        <p:txBody>
          <a:bodyPr/>
          <a:p>
            <a:r>
              <a:rPr b="0" lang="en-US" sz="1200" spc="-1" strike="noStrike">
                <a:solidFill>
                  <a:srgbClr val="000000"/>
                </a:solidFill>
                <a:uFill>
                  <a:solidFill>
                    <a:srgbClr val="ffffff"/>
                  </a:solidFill>
                </a:uFill>
                <a:latin typeface="Arial"/>
              </a:rPr>
              <a:t>Happy to be here today with you—thank you for being here today too!</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Arial"/>
              </a:rPr>
              <a:t>Excited to teach class again, really enjoyed it last year and it should be even better this time.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Icebreaker while taking attendance: I’ll call out your name, you raise your hand and tell the class about some information-seeking you did last weekend. </a:t>
            </a:r>
            <a:endParaRPr b="0" lang="en-US" sz="2000" spc="-1" strike="noStrike">
              <a:solidFill>
                <a:srgbClr val="000000"/>
              </a:solidFill>
              <a:uFill>
                <a:solidFill>
                  <a:srgbClr val="ffffff"/>
                </a:solidFill>
              </a:uFill>
              <a:latin typeface="Arial"/>
            </a:endParaRPr>
          </a:p>
        </p:txBody>
      </p:sp>
      <p:sp>
        <p:nvSpPr>
          <p:cNvPr id="263" name="TextShape 2"/>
          <p:cNvSpPr txBox="1"/>
          <p:nvPr/>
        </p:nvSpPr>
        <p:spPr>
          <a:xfrm>
            <a:off x="3970440" y="8829720"/>
            <a:ext cx="3038040" cy="464760"/>
          </a:xfrm>
          <a:prstGeom prst="rect">
            <a:avLst/>
          </a:prstGeom>
          <a:noFill/>
          <a:ln>
            <a:noFill/>
          </a:ln>
        </p:spPr>
        <p:txBody>
          <a:bodyPr anchor="b"/>
          <a:p>
            <a:pPr algn="r">
              <a:lnSpc>
                <a:spcPct val="100000"/>
              </a:lnSpc>
            </a:pPr>
            <a:fld id="{7E7C1108-A33A-45F8-AAE6-88F00DDED91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Diff between quant/qual is mostly relevant to analysis techniques, storage &amp; retrieval options, but also sometimes the way we understand – whether we take an interpretive view of the world or believe that there are objective facts independent of our ways of knowing them</a:t>
            </a:r>
            <a:endParaRPr b="0" lang="en-US" sz="2000" spc="-1" strike="noStrike">
              <a:solidFill>
                <a:srgbClr val="000000"/>
              </a:solidFill>
              <a:uFill>
                <a:solidFill>
                  <a:srgbClr val="ffffff"/>
                </a:solidFill>
              </a:uFill>
              <a:latin typeface="Arial"/>
            </a:endParaRPr>
          </a:p>
        </p:txBody>
      </p:sp>
      <p:sp>
        <p:nvSpPr>
          <p:cNvPr id="271" name="TextShape 2"/>
          <p:cNvSpPr txBox="1"/>
          <p:nvPr/>
        </p:nvSpPr>
        <p:spPr>
          <a:xfrm>
            <a:off x="3970440" y="8829720"/>
            <a:ext cx="3038040" cy="464760"/>
          </a:xfrm>
          <a:prstGeom prst="rect">
            <a:avLst/>
          </a:prstGeom>
          <a:noFill/>
          <a:ln>
            <a:noFill/>
          </a:ln>
        </p:spPr>
        <p:txBody>
          <a:bodyPr anchor="b"/>
          <a:p>
            <a:pPr algn="r">
              <a:lnSpc>
                <a:spcPct val="100000"/>
              </a:lnSpc>
            </a:pPr>
            <a:fld id="{73D9379A-C6CB-4278-86B7-83521ACAD99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Give example of same data in different material/format based on context</a:t>
            </a:r>
            <a:endParaRPr b="0" lang="en-US" sz="2000" spc="-1" strike="noStrike">
              <a:solidFill>
                <a:srgbClr val="000000"/>
              </a:solidFill>
              <a:uFill>
                <a:solidFill>
                  <a:srgbClr val="ffffff"/>
                </a:solidFill>
              </a:uFill>
              <a:latin typeface="Arial"/>
            </a:endParaRPr>
          </a:p>
        </p:txBody>
      </p:sp>
      <p:sp>
        <p:nvSpPr>
          <p:cNvPr id="273" name="TextShape 2"/>
          <p:cNvSpPr txBox="1"/>
          <p:nvPr/>
        </p:nvSpPr>
        <p:spPr>
          <a:xfrm>
            <a:off x="3970440" y="8829720"/>
            <a:ext cx="3038040" cy="464760"/>
          </a:xfrm>
          <a:prstGeom prst="rect">
            <a:avLst/>
          </a:prstGeom>
          <a:noFill/>
          <a:ln>
            <a:noFill/>
          </a:ln>
        </p:spPr>
        <p:txBody>
          <a:bodyPr anchor="b"/>
          <a:p>
            <a:pPr algn="r">
              <a:lnSpc>
                <a:spcPct val="100000"/>
              </a:lnSpc>
            </a:pPr>
            <a:fld id="{98086FBA-6C83-4B00-B6B5-64211F28B96C}"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A lot of people have wrestled with the relationship between these concepts over the centuries; this is a slightly different take on it with the implications for information systems.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Knowledge is valuable because of all the extra work someone (or people) have put into reflecting on the information, adding their own reflections, and synthesizing various sources of information over time.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Some knowledge is tacit (difficult to transfer). How can computers handle tacit knowledge?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Difference between tacit and explicit knowledge, ex of making pastry/bread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Subtle differences between words: causation vs. correlation.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Computers are great for data, less for information, even less for knowledge. KM systems famously difficult.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Could mention semantic web, machine learning, algorithms, Watson, etc. Ask if anyone watched Jeopardy episodes featuring Watson.</a:t>
            </a:r>
            <a:endParaRPr b="0" lang="en-US" sz="2000" spc="-1" strike="noStrike">
              <a:solidFill>
                <a:srgbClr val="000000"/>
              </a:solidFill>
              <a:uFill>
                <a:solidFill>
                  <a:srgbClr val="ffffff"/>
                </a:solidFill>
              </a:uFill>
              <a:latin typeface="Arial"/>
            </a:endParaRPr>
          </a:p>
        </p:txBody>
      </p:sp>
      <p:sp>
        <p:nvSpPr>
          <p:cNvPr id="275" name="TextShape 2"/>
          <p:cNvSpPr txBox="1"/>
          <p:nvPr/>
        </p:nvSpPr>
        <p:spPr>
          <a:xfrm>
            <a:off x="3970440" y="8829720"/>
            <a:ext cx="3038040" cy="464760"/>
          </a:xfrm>
          <a:prstGeom prst="rect">
            <a:avLst/>
          </a:prstGeom>
          <a:noFill/>
          <a:ln>
            <a:noFill/>
          </a:ln>
        </p:spPr>
        <p:txBody>
          <a:bodyPr anchor="b"/>
          <a:p>
            <a:pPr algn="r">
              <a:lnSpc>
                <a:spcPct val="100000"/>
              </a:lnSpc>
            </a:pPr>
            <a:fld id="{97F79811-CF08-4761-9BA3-75BFAD677036}"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77" name="TextShape 2"/>
          <p:cNvSpPr txBox="1"/>
          <p:nvPr/>
        </p:nvSpPr>
        <p:spPr>
          <a:xfrm>
            <a:off x="3970440" y="8829720"/>
            <a:ext cx="3038040" cy="464760"/>
          </a:xfrm>
          <a:prstGeom prst="rect">
            <a:avLst/>
          </a:prstGeom>
          <a:noFill/>
          <a:ln>
            <a:noFill/>
          </a:ln>
        </p:spPr>
        <p:txBody>
          <a:bodyPr anchor="b"/>
          <a:p>
            <a:pPr algn="r">
              <a:lnSpc>
                <a:spcPct val="100000"/>
              </a:lnSpc>
            </a:pPr>
            <a:fld id="{0F61F1E5-837D-44CE-90D7-67E181F3EDB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701640" y="4416480"/>
            <a:ext cx="5606640" cy="4182840"/>
          </a:xfrm>
          <a:prstGeom prst="rect">
            <a:avLst/>
          </a:prstGeom>
        </p:spPr>
        <p:txBody>
          <a:bodyPr/>
          <a:p>
            <a:r>
              <a:rPr b="1" lang="en-US" sz="2000" spc="-1" strike="noStrike">
                <a:solidFill>
                  <a:srgbClr val="000000"/>
                </a:solidFill>
                <a:uFill>
                  <a:solidFill>
                    <a:srgbClr val="ffffff"/>
                  </a:solidFill>
                </a:uFill>
                <a:latin typeface="Arial"/>
              </a:rPr>
              <a:t>Experiment: </a:t>
            </a:r>
            <a:r>
              <a:rPr b="0" lang="en-US" sz="2000" spc="-1" strike="noStrike">
                <a:solidFill>
                  <a:srgbClr val="000000"/>
                </a:solidFill>
                <a:uFill>
                  <a:solidFill>
                    <a:srgbClr val="ffffff"/>
                  </a:solidFill>
                </a:uFill>
                <a:latin typeface="Arial"/>
              </a:rPr>
              <a:t>In the first test they offered a tempting array of 24 different jams to taste; on a different day they displayed just six. Coupon for tasting. </a:t>
            </a:r>
            <a:r>
              <a:rPr b="0" lang="en-US" sz="1200" spc="-1" strike="noStrike">
                <a:solidFill>
                  <a:srgbClr val="000000"/>
                </a:solidFill>
                <a:uFill>
                  <a:solidFill>
                    <a:srgbClr val="ffffff"/>
                  </a:solidFill>
                </a:uFill>
                <a:latin typeface="+mn-lt"/>
                <a:ea typeface="+mn-ea"/>
              </a:rPr>
              <a:t>Sixty percent of customers were drawn to the large assortment, while only 40 percent stopped by the small one. But 30 percent of the people who had sampled from the small assortment decided to buy jam, while only 3 percent of those confronted with the two dozen jams purchased a jar.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Over the years, versions of the jam study have been conducted using all sorts of subjects, like chocolate and speed dating.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mn-lt"/>
                <a:ea typeface="+mn-ea"/>
              </a:rPr>
              <a:t>Implications: Too much choice is demotivating.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279" name="TextShape 2"/>
          <p:cNvSpPr txBox="1"/>
          <p:nvPr/>
        </p:nvSpPr>
        <p:spPr>
          <a:xfrm>
            <a:off x="3970440" y="8829720"/>
            <a:ext cx="3038040" cy="464760"/>
          </a:xfrm>
          <a:prstGeom prst="rect">
            <a:avLst/>
          </a:prstGeom>
          <a:noFill/>
          <a:ln>
            <a:noFill/>
          </a:ln>
        </p:spPr>
        <p:txBody>
          <a:bodyPr anchor="b"/>
          <a:p>
            <a:pPr algn="r">
              <a:lnSpc>
                <a:spcPct val="100000"/>
              </a:lnSpc>
            </a:pPr>
            <a:fld id="{1F8988BB-ACA5-4157-BDBD-19CE32A639B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701640" y="4416480"/>
            <a:ext cx="5606640" cy="4182840"/>
          </a:xfrm>
          <a:prstGeom prst="rect">
            <a:avLst/>
          </a:prstGeom>
        </p:spPr>
        <p:txBody>
          <a:bodyPr/>
          <a:p>
            <a:pPr marL="216000" indent="-216000">
              <a:lnSpc>
                <a:spcPct val="100000"/>
              </a:lnSpc>
            </a:pPr>
            <a:r>
              <a:rPr b="0" lang="en-US" sz="2000" spc="-1" strike="noStrike">
                <a:solidFill>
                  <a:srgbClr val="000000"/>
                </a:solidFill>
                <a:uFill>
                  <a:solidFill>
                    <a:srgbClr val="ffffff"/>
                  </a:solidFill>
                </a:uFill>
                <a:latin typeface="Arial"/>
              </a:rPr>
              <a:t>Example: “test” email message sent to a Cornell listserv, one person replies-all saying “what is the test I must ignore” and then 19 more reply-all either trying to unsubscribe or telling others not to reply-all!</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What are implications for employees? For organization as a whole?</a:t>
            </a:r>
            <a:endParaRPr b="0" lang="en-US" sz="2000" spc="-1" strike="noStrike">
              <a:solidFill>
                <a:srgbClr val="000000"/>
              </a:solidFill>
              <a:uFill>
                <a:solidFill>
                  <a:srgbClr val="ffffff"/>
                </a:solidFill>
              </a:uFill>
              <a:latin typeface="Arial"/>
            </a:endParaRPr>
          </a:p>
        </p:txBody>
      </p:sp>
      <p:sp>
        <p:nvSpPr>
          <p:cNvPr id="281" name="TextShape 2"/>
          <p:cNvSpPr txBox="1"/>
          <p:nvPr/>
        </p:nvSpPr>
        <p:spPr>
          <a:xfrm>
            <a:off x="3970440" y="8829720"/>
            <a:ext cx="3038040" cy="464760"/>
          </a:xfrm>
          <a:prstGeom prst="rect">
            <a:avLst/>
          </a:prstGeom>
          <a:noFill/>
          <a:ln>
            <a:noFill/>
          </a:ln>
        </p:spPr>
        <p:txBody>
          <a:bodyPr anchor="b"/>
          <a:p>
            <a:pPr algn="r">
              <a:lnSpc>
                <a:spcPct val="100000"/>
              </a:lnSpc>
            </a:pPr>
            <a:fld id="{A1DEA518-DDA7-44D9-BA42-F15F2C7D8B1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5" name="TextShape 2"/>
          <p:cNvSpPr txBox="1"/>
          <p:nvPr/>
        </p:nvSpPr>
        <p:spPr>
          <a:xfrm>
            <a:off x="3970440" y="8829720"/>
            <a:ext cx="3038040" cy="464760"/>
          </a:xfrm>
          <a:prstGeom prst="rect">
            <a:avLst/>
          </a:prstGeom>
          <a:noFill/>
          <a:ln>
            <a:noFill/>
          </a:ln>
        </p:spPr>
        <p:txBody>
          <a:bodyPr anchor="b"/>
          <a:p>
            <a:pPr algn="r">
              <a:lnSpc>
                <a:spcPct val="100000"/>
              </a:lnSpc>
            </a:pPr>
            <a:fld id="{EC08828B-83FD-46B3-9D2C-FC3C871F501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701640" y="4416480"/>
            <a:ext cx="5606640" cy="4182840"/>
          </a:xfrm>
          <a:prstGeom prst="rect">
            <a:avLst/>
          </a:prstGeom>
        </p:spPr>
        <p:txBody>
          <a:bodyPr/>
          <a:p>
            <a:r>
              <a:rPr b="1" lang="en-US" sz="2000" spc="-1" strike="noStrike">
                <a:solidFill>
                  <a:srgbClr val="000000"/>
                </a:solidFill>
                <a:uFill>
                  <a:solidFill>
                    <a:srgbClr val="ffffff"/>
                  </a:solidFill>
                </a:uFill>
                <a:latin typeface="Arial"/>
              </a:rPr>
              <a:t>Questions to ask: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 do you assess the quality of information when you do an online search?</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Who are your trusted sites for political news? Tech? local? Entertainment? Why do you trust these sites?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Who uses news aggregators? Why?</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 about social filtering, getting your news through your friends? #lazyweb</a:t>
            </a:r>
            <a:endParaRPr b="0" lang="en-US" sz="2000" spc="-1" strike="noStrike">
              <a:solidFill>
                <a:srgbClr val="000000"/>
              </a:solidFill>
              <a:uFill>
                <a:solidFill>
                  <a:srgbClr val="ffffff"/>
                </a:solidFill>
              </a:uFill>
              <a:latin typeface="Arial"/>
            </a:endParaRPr>
          </a:p>
        </p:txBody>
      </p:sp>
      <p:sp>
        <p:nvSpPr>
          <p:cNvPr id="283" name="TextShape 2"/>
          <p:cNvSpPr txBox="1"/>
          <p:nvPr/>
        </p:nvSpPr>
        <p:spPr>
          <a:xfrm>
            <a:off x="3970440" y="8829720"/>
            <a:ext cx="3038040" cy="464760"/>
          </a:xfrm>
          <a:prstGeom prst="rect">
            <a:avLst/>
          </a:prstGeom>
          <a:noFill/>
          <a:ln>
            <a:noFill/>
          </a:ln>
        </p:spPr>
        <p:txBody>
          <a:bodyPr anchor="b"/>
          <a:p>
            <a:pPr algn="r">
              <a:lnSpc>
                <a:spcPct val="100000"/>
              </a:lnSpc>
            </a:pPr>
            <a:fld id="{07F9556B-B359-44EC-A14C-D1AC856BB7F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Learning new technologies has its own info load, so it needs to save more time than it takes to get it working. What were some of the tools that were mentioned? Any others?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Have you had any managers try to establish policies like these, and how well did they work? </a:t>
            </a:r>
            <a:endParaRPr b="0" lang="en-US" sz="2000" spc="-1" strike="noStrike">
              <a:solidFill>
                <a:srgbClr val="000000"/>
              </a:solidFill>
              <a:uFill>
                <a:solidFill>
                  <a:srgbClr val="ffffff"/>
                </a:solidFill>
              </a:uFill>
              <a:latin typeface="Arial"/>
            </a:endParaRPr>
          </a:p>
        </p:txBody>
      </p:sp>
      <p:sp>
        <p:nvSpPr>
          <p:cNvPr id="285" name="TextShape 2"/>
          <p:cNvSpPr txBox="1"/>
          <p:nvPr/>
        </p:nvSpPr>
        <p:spPr>
          <a:xfrm>
            <a:off x="3970440" y="8829720"/>
            <a:ext cx="3038040" cy="464760"/>
          </a:xfrm>
          <a:prstGeom prst="rect">
            <a:avLst/>
          </a:prstGeom>
          <a:noFill/>
          <a:ln>
            <a:noFill/>
          </a:ln>
        </p:spPr>
        <p:txBody>
          <a:bodyPr anchor="b"/>
          <a:p>
            <a:pPr algn="r">
              <a:lnSpc>
                <a:spcPct val="100000"/>
              </a:lnSpc>
            </a:pPr>
            <a:fld id="{2AD0135B-CDA4-4C4E-A669-6B61C0033FEC}"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Grab a piece of paper and jot down your ideas for each of these; we’ll discuss them together in a few minutes.</a:t>
            </a:r>
            <a:endParaRPr b="0" lang="en-US" sz="2000" spc="-1" strike="noStrike">
              <a:solidFill>
                <a:srgbClr val="000000"/>
              </a:solidFill>
              <a:uFill>
                <a:solidFill>
                  <a:srgbClr val="ffffff"/>
                </a:solidFill>
              </a:uFill>
              <a:latin typeface="Arial"/>
            </a:endParaRPr>
          </a:p>
        </p:txBody>
      </p:sp>
      <p:sp>
        <p:nvSpPr>
          <p:cNvPr id="287" name="TextShape 2"/>
          <p:cNvSpPr txBox="1"/>
          <p:nvPr/>
        </p:nvSpPr>
        <p:spPr>
          <a:xfrm>
            <a:off x="3970440" y="8829720"/>
            <a:ext cx="3038040" cy="464760"/>
          </a:xfrm>
          <a:prstGeom prst="rect">
            <a:avLst/>
          </a:prstGeom>
          <a:noFill/>
          <a:ln>
            <a:noFill/>
          </a:ln>
        </p:spPr>
        <p:txBody>
          <a:bodyPr anchor="b"/>
          <a:p>
            <a:pPr algn="r">
              <a:lnSpc>
                <a:spcPct val="100000"/>
              </a:lnSpc>
            </a:pPr>
            <a:fld id="{D2F62ECC-F258-4808-8996-823867536EA4}"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Ellis’s components are part of Wilson’s strategies, but in variable combinations depending on which strategy</a:t>
            </a:r>
            <a:endParaRPr b="0" lang="en-US" sz="2000" spc="-1" strike="noStrike">
              <a:solidFill>
                <a:srgbClr val="000000"/>
              </a:solidFill>
              <a:uFill>
                <a:solidFill>
                  <a:srgbClr val="ffffff"/>
                </a:solidFill>
              </a:uFill>
              <a:latin typeface="Arial"/>
            </a:endParaRPr>
          </a:p>
        </p:txBody>
      </p:sp>
      <p:sp>
        <p:nvSpPr>
          <p:cNvPr id="289" name="TextShape 2"/>
          <p:cNvSpPr txBox="1"/>
          <p:nvPr/>
        </p:nvSpPr>
        <p:spPr>
          <a:xfrm>
            <a:off x="3970440" y="8829720"/>
            <a:ext cx="3038040" cy="464760"/>
          </a:xfrm>
          <a:prstGeom prst="rect">
            <a:avLst/>
          </a:prstGeom>
          <a:noFill/>
          <a:ln>
            <a:noFill/>
          </a:ln>
        </p:spPr>
        <p:txBody>
          <a:bodyPr anchor="b"/>
          <a:p>
            <a:pPr algn="r">
              <a:lnSpc>
                <a:spcPct val="100000"/>
              </a:lnSpc>
            </a:pPr>
            <a:fld id="{1617EDD4-42B2-4F19-B576-506F32CBE41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This is one way to teach machines how to retrieve data more smartly. It can also teach humans to retrieve data more smartly!</a:t>
            </a:r>
            <a:endParaRPr b="0" lang="en-US" sz="2000" spc="-1" strike="noStrike">
              <a:solidFill>
                <a:srgbClr val="000000"/>
              </a:solidFill>
              <a:uFill>
                <a:solidFill>
                  <a:srgbClr val="ffffff"/>
                </a:solidFill>
              </a:uFill>
              <a:latin typeface="Arial"/>
            </a:endParaRPr>
          </a:p>
        </p:txBody>
      </p:sp>
      <p:sp>
        <p:nvSpPr>
          <p:cNvPr id="291" name="TextShape 2"/>
          <p:cNvSpPr txBox="1"/>
          <p:nvPr/>
        </p:nvSpPr>
        <p:spPr>
          <a:xfrm>
            <a:off x="3970440" y="8829720"/>
            <a:ext cx="3038040" cy="464760"/>
          </a:xfrm>
          <a:prstGeom prst="rect">
            <a:avLst/>
          </a:prstGeom>
          <a:noFill/>
          <a:ln>
            <a:noFill/>
          </a:ln>
        </p:spPr>
        <p:txBody>
          <a:bodyPr anchor="b"/>
          <a:p>
            <a:pPr algn="r">
              <a:lnSpc>
                <a:spcPct val="100000"/>
              </a:lnSpc>
            </a:pPr>
            <a:fld id="{F4C66A35-1B26-4FD6-994B-BF491D46C224}"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Been here a year and finally know my way around, but recommendations for good restaurants are always welcome!</a:t>
            </a:r>
            <a:endParaRPr b="0" lang="en-US" sz="2000" spc="-1" strike="noStrike">
              <a:solidFill>
                <a:srgbClr val="000000"/>
              </a:solidFill>
              <a:uFill>
                <a:solidFill>
                  <a:srgbClr val="ffffff"/>
                </a:solidFill>
              </a:uFill>
              <a:latin typeface="Arial"/>
            </a:endParaRPr>
          </a:p>
        </p:txBody>
      </p:sp>
      <p:sp>
        <p:nvSpPr>
          <p:cNvPr id="293" name="TextShape 2"/>
          <p:cNvSpPr txBox="1"/>
          <p:nvPr/>
        </p:nvSpPr>
        <p:spPr>
          <a:xfrm>
            <a:off x="3970440" y="8829720"/>
            <a:ext cx="3038040" cy="464760"/>
          </a:xfrm>
          <a:prstGeom prst="rect">
            <a:avLst/>
          </a:prstGeom>
          <a:noFill/>
          <a:ln>
            <a:noFill/>
          </a:ln>
        </p:spPr>
        <p:txBody>
          <a:bodyPr anchor="b"/>
          <a:p>
            <a:pPr algn="r">
              <a:lnSpc>
                <a:spcPct val="100000"/>
              </a:lnSpc>
            </a:pPr>
            <a:fld id="{26A3EDC3-95CE-4058-B2C6-7E5DC95C3B2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5" name="TextShape 2"/>
          <p:cNvSpPr txBox="1"/>
          <p:nvPr/>
        </p:nvSpPr>
        <p:spPr>
          <a:xfrm>
            <a:off x="3970440" y="8829720"/>
            <a:ext cx="3038040" cy="464760"/>
          </a:xfrm>
          <a:prstGeom prst="rect">
            <a:avLst/>
          </a:prstGeom>
          <a:noFill/>
          <a:ln>
            <a:noFill/>
          </a:ln>
        </p:spPr>
        <p:txBody>
          <a:bodyPr anchor="b"/>
          <a:p>
            <a:pPr algn="r">
              <a:lnSpc>
                <a:spcPct val="100000"/>
              </a:lnSpc>
            </a:pPr>
            <a:fld id="{1DE9B239-3DB4-4FC6-816B-CD94DAA394E5}"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7" name="TextShape 2"/>
          <p:cNvSpPr txBox="1"/>
          <p:nvPr/>
        </p:nvSpPr>
        <p:spPr>
          <a:xfrm>
            <a:off x="3970440" y="8829720"/>
            <a:ext cx="3038040" cy="464760"/>
          </a:xfrm>
          <a:prstGeom prst="rect">
            <a:avLst/>
          </a:prstGeom>
          <a:noFill/>
          <a:ln>
            <a:noFill/>
          </a:ln>
        </p:spPr>
        <p:txBody>
          <a:bodyPr anchor="b"/>
          <a:p>
            <a:pPr algn="r">
              <a:lnSpc>
                <a:spcPct val="100000"/>
              </a:lnSpc>
            </a:pPr>
            <a:fld id="{C17BE51C-4956-4A14-BAA5-C28CDE74C24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With one exception, anyway…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So let’s start with a handful of ways to think about what data actually is in practice</a:t>
            </a:r>
            <a:endParaRPr b="0" lang="en-US" sz="2000" spc="-1" strike="noStrike">
              <a:solidFill>
                <a:srgbClr val="000000"/>
              </a:solidFill>
              <a:uFill>
                <a:solidFill>
                  <a:srgbClr val="ffffff"/>
                </a:solidFill>
              </a:uFill>
              <a:latin typeface="Arial"/>
            </a:endParaRPr>
          </a:p>
        </p:txBody>
      </p:sp>
      <p:sp>
        <p:nvSpPr>
          <p:cNvPr id="267" name="TextShape 2"/>
          <p:cNvSpPr txBox="1"/>
          <p:nvPr/>
        </p:nvSpPr>
        <p:spPr>
          <a:xfrm>
            <a:off x="3970440" y="8829720"/>
            <a:ext cx="3038040" cy="464760"/>
          </a:xfrm>
          <a:prstGeom prst="rect">
            <a:avLst/>
          </a:prstGeom>
          <a:noFill/>
          <a:ln>
            <a:noFill/>
          </a:ln>
        </p:spPr>
        <p:txBody>
          <a:bodyPr anchor="b"/>
          <a:p>
            <a:pPr algn="r">
              <a:lnSpc>
                <a:spcPct val="100000"/>
              </a:lnSpc>
            </a:pPr>
            <a:fld id="{FD2440A8-71B4-4FEF-8472-026715D0EB0A}"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9" name="TextShape 2"/>
          <p:cNvSpPr txBox="1"/>
          <p:nvPr/>
        </p:nvSpPr>
        <p:spPr>
          <a:xfrm>
            <a:off x="3970440" y="8829720"/>
            <a:ext cx="3038040" cy="464760"/>
          </a:xfrm>
          <a:prstGeom prst="rect">
            <a:avLst/>
          </a:prstGeom>
          <a:noFill/>
          <a:ln>
            <a:noFill/>
          </a:ln>
        </p:spPr>
        <p:txBody>
          <a:bodyPr anchor="b"/>
          <a:p>
            <a:pPr algn="r">
              <a:lnSpc>
                <a:spcPct val="100000"/>
              </a:lnSpc>
            </a:pPr>
            <a:fld id="{97DAC919-82DE-4995-B503-4A769A90EE0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0"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2"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3"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4"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5"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7"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8"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39" name="" descr=""/>
          <p:cNvPicPr/>
          <p:nvPr/>
        </p:nvPicPr>
        <p:blipFill>
          <a:blip r:embed="rId2"/>
          <a:stretch/>
        </p:blipFill>
        <p:spPr>
          <a:xfrm>
            <a:off x="1258920" y="1600200"/>
            <a:ext cx="6016320" cy="4800240"/>
          </a:xfrm>
          <a:prstGeom prst="rect">
            <a:avLst/>
          </a:prstGeom>
          <a:ln>
            <a:noFill/>
          </a:ln>
        </p:spPr>
      </p:pic>
      <p:pic>
        <p:nvPicPr>
          <p:cNvPr id="40" name="" descr=""/>
          <p:cNvPicPr/>
          <p:nvPr/>
        </p:nvPicPr>
        <p:blipFill>
          <a:blip r:embed="rId3"/>
          <a:stretch/>
        </p:blipFill>
        <p:spPr>
          <a:xfrm>
            <a:off x="1258920" y="1600200"/>
            <a:ext cx="6016320" cy="48002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54"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8"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4"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5"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6"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8"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9"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80" name="" descr=""/>
          <p:cNvPicPr/>
          <p:nvPr/>
        </p:nvPicPr>
        <p:blipFill>
          <a:blip r:embed="rId2"/>
          <a:stretch/>
        </p:blipFill>
        <p:spPr>
          <a:xfrm>
            <a:off x="1258920" y="1600200"/>
            <a:ext cx="6016320" cy="4800240"/>
          </a:xfrm>
          <a:prstGeom prst="rect">
            <a:avLst/>
          </a:prstGeom>
          <a:ln>
            <a:noFill/>
          </a:ln>
        </p:spPr>
      </p:pic>
      <p:pic>
        <p:nvPicPr>
          <p:cNvPr id="81" name="" descr=""/>
          <p:cNvPicPr/>
          <p:nvPr/>
        </p:nvPicPr>
        <p:blipFill>
          <a:blip r:embed="rId3"/>
          <a:stretch/>
        </p:blipFill>
        <p:spPr>
          <a:xfrm>
            <a:off x="1258920" y="1600200"/>
            <a:ext cx="6016320" cy="48002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0"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4"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95"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9"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0"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1"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4"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5"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8"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9"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1"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2"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4"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5"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6"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7"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9"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20"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121" name="" descr=""/>
          <p:cNvPicPr/>
          <p:nvPr/>
        </p:nvPicPr>
        <p:blipFill>
          <a:blip r:embed="rId2"/>
          <a:stretch/>
        </p:blipFill>
        <p:spPr>
          <a:xfrm>
            <a:off x="1258920" y="1600200"/>
            <a:ext cx="6016320" cy="4800240"/>
          </a:xfrm>
          <a:prstGeom prst="rect">
            <a:avLst/>
          </a:prstGeom>
          <a:ln>
            <a:noFill/>
          </a:ln>
        </p:spPr>
      </p:pic>
      <p:pic>
        <p:nvPicPr>
          <p:cNvPr id="122" name="" descr=""/>
          <p:cNvPicPr/>
          <p:nvPr/>
        </p:nvPicPr>
        <p:blipFill>
          <a:blip r:embed="rId3"/>
          <a:stretch/>
        </p:blipFill>
        <p:spPr>
          <a:xfrm>
            <a:off x="1258920" y="1600200"/>
            <a:ext cx="6016320" cy="480024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2"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3"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7"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8"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9"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1"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2"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3"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5"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6"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7"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685800" y="1905120"/>
            <a:ext cx="7543440" cy="2593440"/>
          </a:xfrm>
          <a:prstGeom prst="rect">
            <a:avLst/>
          </a:prstGeom>
        </p:spPr>
        <p:txBody>
          <a:bodyPr anchor="b"/>
          <a:p>
            <a:pPr>
              <a:lnSpc>
                <a:spcPct val="100000"/>
              </a:lnSpc>
            </a:pPr>
            <a:r>
              <a:rPr b="0" lang="en-US" sz="6600" spc="-97" strike="noStrike">
                <a:solidFill>
                  <a:srgbClr val="b81821"/>
                </a:solidFill>
                <a:uFill>
                  <a:solidFill>
                    <a:srgbClr val="ffffff"/>
                  </a:solidFill>
                </a:uFill>
                <a:latin typeface="Cambria"/>
              </a:rPr>
              <a:t>Click to edit Master </a:t>
            </a:r>
            <a:r>
              <a:rPr b="0" lang="en-US" sz="6600" spc="-97" strike="noStrike">
                <a:solidFill>
                  <a:srgbClr val="b81821"/>
                </a:solidFill>
                <a:uFill>
                  <a:solidFill>
                    <a:srgbClr val="ffffff"/>
                  </a:solidFill>
                </a:uFill>
                <a:latin typeface="Cambria"/>
              </a:rPr>
              <a:t>title style</a:t>
            </a:r>
            <a:endParaRPr b="0" lang="en-US" sz="1800" spc="-1" strike="noStrike">
              <a:solidFill>
                <a:srgbClr val="000000"/>
              </a:solidFill>
              <a:uFill>
                <a:solidFill>
                  <a:srgbClr val="ffffff"/>
                </a:solidFill>
              </a:uFill>
              <a:latin typeface="Calibri"/>
            </a:endParaRPr>
          </a:p>
        </p:txBody>
      </p:sp>
      <p:sp>
        <p:nvSpPr>
          <p:cNvPr id="3" name="PlaceHolder 4"/>
          <p:cNvSpPr>
            <a:spLocks noGrp="1"/>
          </p:cNvSpPr>
          <p:nvPr>
            <p:ph type="dt"/>
          </p:nvPr>
        </p:nvSpPr>
        <p:spPr>
          <a:xfrm rot="16200000">
            <a:off x="7551360" y="1646280"/>
            <a:ext cx="2437920" cy="365400"/>
          </a:xfrm>
          <a:prstGeom prst="rect">
            <a:avLst/>
          </a:prstGeom>
        </p:spPr>
        <p:txBody>
          <a:bodyPr anchor="ctr"/>
          <a:p>
            <a:pPr>
              <a:lnSpc>
                <a:spcPct val="100000"/>
              </a:lnSpc>
            </a:pPr>
            <a:fld id="{0048DB21-3C9B-47B4-BDAB-7D9E89932A8B}"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 name="PlaceHolder 6"/>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2DCDF46C-B34C-4455-AA2A-3EF38211487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6" name="PlaceHolder 7"/>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Calibri"/>
              </a:rPr>
              <a:t>Second Outline Level</a:t>
            </a:r>
            <a:endParaRPr b="0" lang="en-US" sz="1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600" spc="-1" strike="noStrike">
                <a:solidFill>
                  <a:srgbClr val="000000"/>
                </a:solidFill>
                <a:uFill>
                  <a:solidFill>
                    <a:srgbClr val="ffffff"/>
                  </a:solidFill>
                </a:uFill>
                <a:latin typeface="Calibri"/>
              </a:rPr>
              <a:t>Third Outline Level</a:t>
            </a:r>
            <a:endParaRPr b="0" lang="en-US" sz="16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Calibri"/>
              </a:rPr>
              <a:t>Fourth Outline Level</a:t>
            </a:r>
            <a:endParaRPr b="0" lang="en-US" sz="14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2"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3" name="PlaceHolder 3"/>
          <p:cNvSpPr>
            <a:spLocks noGrp="1"/>
          </p:cNvSpPr>
          <p:nvPr>
            <p:ph type="title"/>
          </p:nvPr>
        </p:nvSpPr>
        <p:spPr>
          <a:xfrm>
            <a:off x="457200" y="274680"/>
            <a:ext cx="7619760" cy="1142640"/>
          </a:xfrm>
          <a:prstGeom prst="rect">
            <a:avLst/>
          </a:prstGeom>
        </p:spPr>
        <p:txBody>
          <a:bodyPr anchor="ctr"/>
          <a:p>
            <a:pPr>
              <a:lnSpc>
                <a:spcPct val="100000"/>
              </a:lnSpc>
            </a:pPr>
            <a:r>
              <a:rPr b="0" lang="en-US" sz="4600" spc="-97" strike="noStrike">
                <a:solidFill>
                  <a:srgbClr val="b81821"/>
                </a:solidFill>
                <a:uFill>
                  <a:solidFill>
                    <a:srgbClr val="ffffff"/>
                  </a:solidFill>
                </a:uFill>
                <a:latin typeface="Cambria"/>
              </a:rPr>
              <a:t>Click to edit Master title style</a:t>
            </a:r>
            <a:endParaRPr b="0" lang="en-US" sz="1800" spc="-1" strike="noStrike">
              <a:solidFill>
                <a:srgbClr val="000000"/>
              </a:solidFill>
              <a:uFill>
                <a:solidFill>
                  <a:srgbClr val="ffffff"/>
                </a:solidFill>
              </a:uFill>
              <a:latin typeface="Calibri"/>
            </a:endParaRPr>
          </a:p>
        </p:txBody>
      </p:sp>
      <p:sp>
        <p:nvSpPr>
          <p:cNvPr id="44" name="PlaceHolder 4"/>
          <p:cNvSpPr>
            <a:spLocks noGrp="1"/>
          </p:cNvSpPr>
          <p:nvPr>
            <p:ph type="body"/>
          </p:nvPr>
        </p:nvSpPr>
        <p:spPr>
          <a:xfrm>
            <a:off x="457200" y="1600200"/>
            <a:ext cx="7619760" cy="4800240"/>
          </a:xfrm>
          <a:prstGeom prst="rect">
            <a:avLst/>
          </a:prstGeom>
        </p:spPr>
        <p:txBody>
          <a:bodyPr/>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200" spc="-1" strike="noStrike">
                <a:solidFill>
                  <a:srgbClr val="000000"/>
                </a:solidFill>
                <a:uFill>
                  <a:solidFill>
                    <a:srgbClr val="ffffff"/>
                  </a:solidFill>
                </a:uFill>
                <a:latin typeface="Calibri"/>
              </a:rPr>
              <a:t>Second Outline Level</a:t>
            </a:r>
            <a:endParaRPr b="0" lang="en-US" sz="22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Third Outline Level</a:t>
            </a:r>
            <a:endParaRPr b="0" lang="en-US" sz="22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200" spc="-1" strike="noStrike">
                <a:solidFill>
                  <a:srgbClr val="000000"/>
                </a:solidFill>
                <a:uFill>
                  <a:solidFill>
                    <a:srgbClr val="ffffff"/>
                  </a:solidFill>
                </a:uFill>
                <a:latin typeface="Calibri"/>
              </a:rPr>
              <a:t>Fourth Outline Level</a:t>
            </a:r>
            <a:endParaRPr b="0" lang="en-US" sz="22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Fifth Outline Level</a:t>
            </a:r>
            <a:endParaRPr b="0" lang="en-US" sz="22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Sixth Outline Level</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Seventh Outline LevelClick to edit Master text styles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Second level</a:t>
            </a:r>
            <a:endParaRPr b="0" lang="en-US" sz="2200" spc="-1" strike="noStrike">
              <a:solidFill>
                <a:srgbClr val="000000"/>
              </a:solidFill>
              <a:uFill>
                <a:solidFill>
                  <a:srgbClr val="ffffff"/>
                </a:solidFill>
              </a:uFill>
              <a:latin typeface="Calibri"/>
            </a:endParaRPr>
          </a:p>
          <a:p>
            <a:pPr lvl="2" marL="1005840" indent="-228240">
              <a:lnSpc>
                <a:spcPct val="100000"/>
              </a:lnSpc>
              <a:buClr>
                <a:srgbClr val="e2751d"/>
              </a:buClr>
              <a:buFont typeface="Arial"/>
              <a:buChar char="•"/>
            </a:pPr>
            <a:r>
              <a:rPr b="0" lang="en-US" sz="1800" spc="-1" strike="noStrike">
                <a:solidFill>
                  <a:srgbClr val="000000"/>
                </a:solidFill>
                <a:uFill>
                  <a:solidFill>
                    <a:srgbClr val="ffffff"/>
                  </a:solidFill>
                </a:uFill>
                <a:latin typeface="Calibri"/>
              </a:rPr>
              <a:t>Third level</a:t>
            </a:r>
            <a:endParaRPr b="0" lang="en-US" sz="2200" spc="-1" strike="noStrike">
              <a:solidFill>
                <a:srgbClr val="000000"/>
              </a:solidFill>
              <a:uFill>
                <a:solidFill>
                  <a:srgbClr val="ffffff"/>
                </a:solidFill>
              </a:uFill>
              <a:latin typeface="Calibri"/>
            </a:endParaRPr>
          </a:p>
          <a:p>
            <a:pPr lvl="3" marL="1280160" indent="-228240">
              <a:lnSpc>
                <a:spcPct val="100000"/>
              </a:lnSpc>
              <a:buClr>
                <a:srgbClr val="ffb400"/>
              </a:buClr>
              <a:buFont typeface="Arial"/>
              <a:buChar char="•"/>
            </a:pPr>
            <a:r>
              <a:rPr b="0" lang="en-US" sz="1600" spc="-1" strike="noStrike">
                <a:solidFill>
                  <a:srgbClr val="000000"/>
                </a:solidFill>
                <a:uFill>
                  <a:solidFill>
                    <a:srgbClr val="ffffff"/>
                  </a:solidFill>
                </a:uFill>
                <a:latin typeface="Calibri"/>
              </a:rPr>
              <a:t>Fourth level</a:t>
            </a:r>
            <a:endParaRPr b="0" lang="en-US" sz="2200" spc="-1" strike="noStrike">
              <a:solidFill>
                <a:srgbClr val="000000"/>
              </a:solidFill>
              <a:uFill>
                <a:solidFill>
                  <a:srgbClr val="ffffff"/>
                </a:solidFill>
              </a:uFill>
              <a:latin typeface="Calibri"/>
            </a:endParaRPr>
          </a:p>
          <a:p>
            <a:pPr lvl="4" marL="1554480" indent="-228240">
              <a:lnSpc>
                <a:spcPct val="100000"/>
              </a:lnSpc>
              <a:buClr>
                <a:srgbClr val="7eb606"/>
              </a:buClr>
              <a:buFont typeface="Arial"/>
              <a:buChar char="•"/>
            </a:pPr>
            <a:r>
              <a:rPr b="0" lang="en-US" sz="1400" spc="-1" strike="noStrike">
                <a:solidFill>
                  <a:srgbClr val="000000"/>
                </a:solidFill>
                <a:uFill>
                  <a:solidFill>
                    <a:srgbClr val="ffffff"/>
                  </a:solidFill>
                </a:uFill>
                <a:latin typeface="Calibri"/>
              </a:rPr>
              <a:t>Fifth level</a:t>
            </a:r>
            <a:endParaRPr b="0" lang="en-US" sz="2200" spc="-1" strike="noStrike">
              <a:solidFill>
                <a:srgbClr val="000000"/>
              </a:solidFill>
              <a:uFill>
                <a:solidFill>
                  <a:srgbClr val="ffffff"/>
                </a:solidFill>
              </a:uFill>
              <a:latin typeface="Calibri"/>
            </a:endParaRPr>
          </a:p>
        </p:txBody>
      </p:sp>
      <p:sp>
        <p:nvSpPr>
          <p:cNvPr id="45" name="PlaceHolder 5"/>
          <p:cNvSpPr>
            <a:spLocks noGrp="1"/>
          </p:cNvSpPr>
          <p:nvPr>
            <p:ph type="dt"/>
          </p:nvPr>
        </p:nvSpPr>
        <p:spPr>
          <a:xfrm rot="16200000">
            <a:off x="7551360" y="1646280"/>
            <a:ext cx="2437920" cy="365400"/>
          </a:xfrm>
          <a:prstGeom prst="rect">
            <a:avLst/>
          </a:prstGeom>
        </p:spPr>
        <p:txBody>
          <a:bodyPr anchor="ctr"/>
          <a:p>
            <a:pPr>
              <a:lnSpc>
                <a:spcPct val="100000"/>
              </a:lnSpc>
            </a:pPr>
            <a:fld id="{BB423B16-B630-4DED-A2E5-A80C7CADD075}"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46" name="PlaceHolder 6"/>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7" name="PlaceHolder 7"/>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D0F4051E-297E-4611-A785-2A8A109869A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3"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 name="PlaceHolder 3"/>
          <p:cNvSpPr>
            <a:spLocks noGrp="1"/>
          </p:cNvSpPr>
          <p:nvPr>
            <p:ph type="dt"/>
          </p:nvPr>
        </p:nvSpPr>
        <p:spPr>
          <a:xfrm rot="16200000">
            <a:off x="7551360" y="1646280"/>
            <a:ext cx="2437920" cy="365400"/>
          </a:xfrm>
          <a:prstGeom prst="rect">
            <a:avLst/>
          </a:prstGeom>
        </p:spPr>
        <p:txBody>
          <a:bodyPr anchor="ctr"/>
          <a:p>
            <a:pPr>
              <a:lnSpc>
                <a:spcPct val="100000"/>
              </a:lnSpc>
            </a:pPr>
            <a:fld id="{9019AEA8-E04F-44F2-8C7F-6B2000C620D6}"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85" name="PlaceHolder 4"/>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86" name="PlaceHolder 5"/>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092D82EF-4C86-4496-8ABC-7367ADBE7D63}"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87" name="PlaceHolder 6"/>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88" name="PlaceHolder 7"/>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Calibri"/>
              </a:rPr>
              <a:t>Second Outline Level</a:t>
            </a:r>
            <a:endParaRPr b="0" lang="en-US" sz="1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600" spc="-1" strike="noStrike">
                <a:solidFill>
                  <a:srgbClr val="000000"/>
                </a:solidFill>
                <a:uFill>
                  <a:solidFill>
                    <a:srgbClr val="ffffff"/>
                  </a:solidFill>
                </a:uFill>
                <a:latin typeface="Calibri"/>
              </a:rPr>
              <a:t>Third Outline Level</a:t>
            </a:r>
            <a:endParaRPr b="0" lang="en-US" sz="16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Calibri"/>
              </a:rPr>
              <a:t>Fourth Outline Level</a:t>
            </a:r>
            <a:endParaRPr b="0" lang="en-US" sz="14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jpe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13.xml"/><Relationship Id="rId10"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slideLayout" Target="../slideLayouts/slideLayout13.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image" Target="../media/image14.jpe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685800" y="2564280"/>
            <a:ext cx="7744320" cy="1595880"/>
          </a:xfrm>
          <a:prstGeom prst="rect">
            <a:avLst/>
          </a:prstGeom>
          <a:noFill/>
          <a:ln>
            <a:noFill/>
          </a:ln>
        </p:spPr>
        <p:txBody>
          <a:bodyPr anchor="b"/>
          <a:p>
            <a:pPr>
              <a:lnSpc>
                <a:spcPct val="100000"/>
              </a:lnSpc>
            </a:pPr>
            <a:r>
              <a:rPr b="0" lang="en-US" sz="3800" spc="-97" strike="noStrike">
                <a:solidFill>
                  <a:srgbClr val="b81821"/>
                </a:solidFill>
                <a:uFill>
                  <a:solidFill>
                    <a:srgbClr val="ffffff"/>
                  </a:solidFill>
                </a:uFill>
                <a:latin typeface="Cambria"/>
              </a:rPr>
              <a:t>INFM 600: Information Environments</a:t>
            </a:r>
            <a:endParaRPr b="0" lang="en-US" sz="1800" spc="-1" strike="noStrike">
              <a:solidFill>
                <a:srgbClr val="000000"/>
              </a:solidFill>
              <a:uFill>
                <a:solidFill>
                  <a:srgbClr val="ffffff"/>
                </a:solidFill>
              </a:uFill>
              <a:latin typeface="Calibri"/>
            </a:endParaRPr>
          </a:p>
        </p:txBody>
      </p:sp>
      <p:sp>
        <p:nvSpPr>
          <p:cNvPr id="129" name="TextShape 2"/>
          <p:cNvSpPr txBox="1"/>
          <p:nvPr/>
        </p:nvSpPr>
        <p:spPr>
          <a:xfrm>
            <a:off x="685800" y="4705200"/>
            <a:ext cx="7744320" cy="1668960"/>
          </a:xfrm>
          <a:prstGeom prst="rect">
            <a:avLst/>
          </a:prstGeom>
          <a:noFill/>
          <a:ln>
            <a:noFill/>
          </a:ln>
        </p:spPr>
        <p:txBody>
          <a:bodyPr/>
          <a:p>
            <a:pPr>
              <a:lnSpc>
                <a:spcPct val="100000"/>
              </a:lnSpc>
            </a:pPr>
            <a:r>
              <a:rPr b="0" lang="en-US" sz="2400" spc="-1" strike="noStrike">
                <a:solidFill>
                  <a:srgbClr val="595959"/>
                </a:solidFill>
                <a:uFill>
                  <a:solidFill>
                    <a:srgbClr val="ffffff"/>
                  </a:solidFill>
                </a:uFill>
                <a:latin typeface="Calibri"/>
              </a:rPr>
              <a:t>Week 2: Seeking Information</a:t>
            </a:r>
            <a:endParaRPr b="0" lang="en-US" sz="3200" spc="-1" strike="noStrike">
              <a:solidFill>
                <a:srgbClr val="000000"/>
              </a:solidFill>
              <a:uFill>
                <a:solidFill>
                  <a:srgbClr val="ffffff"/>
                </a:solidFill>
              </a:uFill>
              <a:latin typeface="Arial"/>
            </a:endParaRPr>
          </a:p>
          <a:p>
            <a:pPr>
              <a:lnSpc>
                <a:spcPct val="100000"/>
              </a:lnSpc>
            </a:pPr>
            <a:endParaRPr b="0" lang="en-US" sz="3200" spc="-1" strike="noStrike">
              <a:solidFill>
                <a:srgbClr val="000000"/>
              </a:solidFill>
              <a:uFill>
                <a:solidFill>
                  <a:srgbClr val="ffffff"/>
                </a:solidFill>
              </a:uFill>
              <a:latin typeface="Arial"/>
            </a:endParaRPr>
          </a:p>
          <a:p>
            <a:pPr>
              <a:lnSpc>
                <a:spcPct val="100000"/>
              </a:lnSpc>
            </a:pPr>
            <a:r>
              <a:rPr b="0" i="1" lang="en-US" sz="2400" spc="-1" strike="noStrike">
                <a:solidFill>
                  <a:srgbClr val="595959"/>
                </a:solidFill>
                <a:uFill>
                  <a:solidFill>
                    <a:srgbClr val="ffffff"/>
                  </a:solidFill>
                </a:uFill>
                <a:latin typeface="Calibri"/>
              </a:rPr>
              <a:t>Dr. Andrea Wiggins |  September 7, 2016</a:t>
            </a:r>
            <a:endParaRPr b="0" lang="en-US" sz="3200" spc="-1" strike="noStrike">
              <a:solidFill>
                <a:srgbClr val="000000"/>
              </a:solidFill>
              <a:uFill>
                <a:solidFill>
                  <a:srgbClr val="ffffff"/>
                </a:solidFill>
              </a:uFill>
              <a:latin typeface="Arial"/>
            </a:endParaRPr>
          </a:p>
        </p:txBody>
      </p:sp>
      <p:sp>
        <p:nvSpPr>
          <p:cNvPr id="13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4737995-D488-4921-A995-9A7FCD0FE8B8}"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31" name="Picture 4" descr=""/>
          <p:cNvPicPr/>
          <p:nvPr/>
        </p:nvPicPr>
        <p:blipFill>
          <a:blip r:embed="rId1"/>
          <a:stretch/>
        </p:blipFill>
        <p:spPr>
          <a:xfrm>
            <a:off x="547200" y="-63360"/>
            <a:ext cx="4568760" cy="2284200"/>
          </a:xfrm>
          <a:prstGeom prst="rect">
            <a:avLst/>
          </a:prstGeom>
          <a:ln>
            <a:noFill/>
          </a:ln>
        </p:spPr>
      </p:pic>
      <p:sp>
        <p:nvSpPr>
          <p:cNvPr id="132" name="Line 4"/>
          <p:cNvSpPr/>
          <p:nvPr/>
        </p:nvSpPr>
        <p:spPr>
          <a:xfrm flipH="1">
            <a:off x="709920" y="4414680"/>
            <a:ext cx="7744320" cy="360"/>
          </a:xfrm>
          <a:prstGeom prst="line">
            <a:avLst/>
          </a:prstGeom>
          <a:ln w="28440">
            <a:solidFill>
              <a:srgbClr val="800000"/>
            </a:solidFill>
            <a:round/>
          </a:ln>
        </p:spPr>
        <p:style>
          <a:lnRef idx="2">
            <a:schemeClr val="accent1"/>
          </a:lnRef>
          <a:fillRef idx="0">
            <a:schemeClr val="accent1"/>
          </a:fillRef>
          <a:effectRef idx="1">
            <a:schemeClr val="accent1"/>
          </a:effectRef>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Types of Data: Quant &amp; Qual</a:t>
            </a:r>
            <a:endParaRPr b="0" lang="en-US" sz="1800" spc="-1" strike="noStrike">
              <a:solidFill>
                <a:srgbClr val="000000"/>
              </a:solidFill>
              <a:uFill>
                <a:solidFill>
                  <a:srgbClr val="ffffff"/>
                </a:solidFill>
              </a:uFill>
              <a:latin typeface="Calibri"/>
            </a:endParaRPr>
          </a:p>
        </p:txBody>
      </p:sp>
      <p:sp>
        <p:nvSpPr>
          <p:cNvPr id="166"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Qualitative data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Texts, documents, images, &amp; content that can’t be chopped into little pieces without losing most of its value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Cannot be expressed as a number; characterizes, describes, or approximates. Observed but not measured.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1" lang="en-US" sz="2000" spc="-1" strike="noStrike">
                <a:solidFill>
                  <a:srgbClr val="000000"/>
                </a:solidFill>
                <a:uFill>
                  <a:solidFill>
                    <a:srgbClr val="ffffff"/>
                  </a:solidFill>
                </a:uFill>
                <a:latin typeface="Calibri"/>
              </a:rPr>
              <a:t>Qual</a:t>
            </a:r>
            <a:r>
              <a:rPr b="0" lang="en-US" sz="2000" spc="-1" strike="noStrike">
                <a:solidFill>
                  <a:srgbClr val="000000"/>
                </a:solidFill>
                <a:uFill>
                  <a:solidFill>
                    <a:srgbClr val="ffffff"/>
                  </a:solidFill>
                </a:uFill>
                <a:latin typeface="Calibri"/>
              </a:rPr>
              <a:t>itative </a:t>
            </a:r>
            <a:r>
              <a:rPr b="0" lang="en-US" sz="2000" spc="-1" strike="noStrike">
                <a:solidFill>
                  <a:srgbClr val="000000"/>
                </a:solidFill>
                <a:uFill>
                  <a:solidFill>
                    <a:srgbClr val="ffffff"/>
                  </a:solidFill>
                </a:uFill>
                <a:latin typeface="Wingdings"/>
              </a:rPr>
              <a:t></a:t>
            </a:r>
            <a:r>
              <a:rPr b="0" lang="en-US" sz="2000" spc="-1" strike="noStrike">
                <a:solidFill>
                  <a:srgbClr val="000000"/>
                </a:solidFill>
                <a:uFill>
                  <a:solidFill>
                    <a:srgbClr val="ffffff"/>
                  </a:solidFill>
                </a:uFill>
                <a:latin typeface="Calibri"/>
              </a:rPr>
              <a:t> </a:t>
            </a:r>
            <a:r>
              <a:rPr b="1" lang="en-US" sz="2000" spc="-1" strike="noStrike">
                <a:solidFill>
                  <a:srgbClr val="000000"/>
                </a:solidFill>
                <a:uFill>
                  <a:solidFill>
                    <a:srgbClr val="ffffff"/>
                  </a:solidFill>
                </a:uFill>
                <a:latin typeface="Calibri"/>
              </a:rPr>
              <a:t>qual</a:t>
            </a:r>
            <a:r>
              <a:rPr b="0" lang="en-US" sz="2000" spc="-1" strike="noStrike">
                <a:solidFill>
                  <a:srgbClr val="000000"/>
                </a:solidFill>
                <a:uFill>
                  <a:solidFill>
                    <a:srgbClr val="ffffff"/>
                  </a:solidFill>
                </a:uFill>
                <a:latin typeface="Calibri"/>
              </a:rPr>
              <a:t>ity</a:t>
            </a:r>
            <a:endParaRPr b="0" lang="en-US" sz="1800" spc="-1" strike="noStrike">
              <a:solidFill>
                <a:srgbClr val="000000"/>
              </a:solidFill>
              <a:uFill>
                <a:solidFill>
                  <a:srgbClr val="ffffff"/>
                </a:solidFill>
              </a:uFill>
              <a:latin typeface="Calibri"/>
            </a:endParaRPr>
          </a:p>
        </p:txBody>
      </p:sp>
      <p:sp>
        <p:nvSpPr>
          <p:cNvPr id="16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37984A41-9054-4829-9C29-912D0C4F1AB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68" name="Picture 3" descr=""/>
          <p:cNvPicPr/>
          <p:nvPr/>
        </p:nvPicPr>
        <p:blipFill>
          <a:blip r:embed="rId1"/>
          <a:stretch/>
        </p:blipFill>
        <p:spPr>
          <a:xfrm>
            <a:off x="111240" y="3764520"/>
            <a:ext cx="3928320" cy="2946240"/>
          </a:xfrm>
          <a:prstGeom prst="rect">
            <a:avLst/>
          </a:prstGeom>
          <a:ln>
            <a:noFill/>
          </a:ln>
        </p:spPr>
      </p:pic>
      <p:sp>
        <p:nvSpPr>
          <p:cNvPr id="169" name="CustomShape 4"/>
          <p:cNvSpPr/>
          <p:nvPr/>
        </p:nvSpPr>
        <p:spPr>
          <a:xfrm>
            <a:off x="4039920" y="3628440"/>
            <a:ext cx="4482360" cy="3718440"/>
          </a:xfrm>
          <a:prstGeom prst="rect">
            <a:avLst/>
          </a:prstGeom>
          <a:noFill/>
          <a:ln>
            <a:noFill/>
          </a:ln>
        </p:spPr>
        <p:style>
          <a:lnRef idx="0"/>
          <a:fillRef idx="0"/>
          <a:effectRef idx="0"/>
          <a:fontRef idx="minor"/>
        </p:style>
        <p:txBody>
          <a:bodyPr lIns="90000" rIns="90000" tIns="45000" bIns="45000"/>
          <a:p>
            <a:pPr>
              <a:lnSpc>
                <a:spcPct val="100000"/>
              </a:lnSpc>
            </a:pP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The red-headed DCR ranger has a net, like an oversize butterfly net with a handle like a farm implement. Apparently he's been catching seagulls with it, stuck seagulls, maybe, rescuing them from a worse fate. </a:t>
            </a: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   He tells a story about someone else catching a seagull with his bare hands, and helping to restrain it while the other guy removed a triple hook from its beak.” </a:t>
            </a: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    Boston Harbor Islands, 8/27/09</a:t>
            </a:r>
            <a:endParaRPr b="0" lang="en-US"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66">
                                            <p:txEl>
                                              <p:pRg st="17" end="127"/>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166">
                                            <p:txEl>
                                              <p:pRg st="127" end="230"/>
                                            </p:txEl>
                                          </p:spTgt>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166">
                                            <p:txEl>
                                              <p:pRg st="230" end="252"/>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6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Example: Qual Analysis</a:t>
            </a:r>
            <a:endParaRPr b="0" lang="en-US" sz="1800" spc="-1" strike="noStrike">
              <a:solidFill>
                <a:srgbClr val="000000"/>
              </a:solidFill>
              <a:uFill>
                <a:solidFill>
                  <a:srgbClr val="ffffff"/>
                </a:solidFill>
              </a:uFill>
              <a:latin typeface="Calibri"/>
            </a:endParaRPr>
          </a:p>
        </p:txBody>
      </p:sp>
      <p:sp>
        <p:nvSpPr>
          <p:cNvPr id="171"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BA1F6E4C-B183-4D64-8051-4278A6E9D83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72" name="Picture 2" descr=""/>
          <p:cNvPicPr/>
          <p:nvPr/>
        </p:nvPicPr>
        <p:blipFill>
          <a:blip r:embed="rId1"/>
          <a:srcRect l="366" t="0" r="366" b="0"/>
          <a:stretch/>
        </p:blipFill>
        <p:spPr>
          <a:xfrm>
            <a:off x="163080" y="1600200"/>
            <a:ext cx="8175600" cy="515052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Another typology of data</a:t>
            </a:r>
            <a:endParaRPr b="0" lang="en-US" sz="1800" spc="-1" strike="noStrike">
              <a:solidFill>
                <a:srgbClr val="000000"/>
              </a:solidFill>
              <a:uFill>
                <a:solidFill>
                  <a:srgbClr val="ffffff"/>
                </a:solidFill>
              </a:uFill>
              <a:latin typeface="Calibri"/>
            </a:endParaRPr>
          </a:p>
        </p:txBody>
      </p:sp>
      <p:sp>
        <p:nvSpPr>
          <p:cNvPr id="174" name="TextShape 2"/>
          <p:cNvSpPr txBox="1"/>
          <p:nvPr/>
        </p:nvSpPr>
        <p:spPr>
          <a:xfrm>
            <a:off x="267480" y="1600200"/>
            <a:ext cx="8101080" cy="5123880"/>
          </a:xfrm>
          <a:prstGeom prst="rect">
            <a:avLst/>
          </a:prstGeom>
          <a:noFill/>
          <a:ln>
            <a:noFill/>
          </a:ln>
        </p:spPr>
        <p:txBody>
          <a:bodyPr/>
          <a:p>
            <a:pPr marL="114480">
              <a:lnSpc>
                <a:spcPct val="100000"/>
              </a:lnSpc>
            </a:pPr>
            <a:r>
              <a:rPr b="0" lang="en-US" sz="2200" spc="-1" strike="noStrike">
                <a:solidFill>
                  <a:srgbClr val="000000"/>
                </a:solidFill>
                <a:uFill>
                  <a:solidFill>
                    <a:srgbClr val="ffffff"/>
                  </a:solidFill>
                </a:uFill>
                <a:latin typeface="Calibri"/>
              </a:rPr>
              <a:t>NOIR: Hierarchy that illustrates how data can be used (losing favor)</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Nominal</a:t>
            </a:r>
            <a:r>
              <a:rPr b="0" lang="en-US" sz="2200" spc="-1" strike="noStrike">
                <a:solidFill>
                  <a:srgbClr val="000000"/>
                </a:solidFill>
                <a:uFill>
                  <a:solidFill>
                    <a:srgbClr val="ffffff"/>
                  </a:solidFill>
                </a:uFill>
                <a:latin typeface="Calibri"/>
              </a:rPr>
              <a:t>: “named”, categorically discrete data, aka </a:t>
            </a:r>
            <a:r>
              <a:rPr b="0" i="1" lang="en-US" sz="2200" spc="-1" strike="noStrike">
                <a:solidFill>
                  <a:srgbClr val="000000"/>
                </a:solidFill>
                <a:uFill>
                  <a:solidFill>
                    <a:srgbClr val="ffffff"/>
                  </a:solidFill>
                </a:uFill>
                <a:latin typeface="Calibri"/>
              </a:rPr>
              <a:t>categorical</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List of all degrees offered by UMD; country of origin</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Ordinal</a:t>
            </a:r>
            <a:r>
              <a:rPr b="0" lang="en-US" sz="2200" spc="-1" strike="noStrike">
                <a:solidFill>
                  <a:srgbClr val="000000"/>
                </a:solidFill>
                <a:uFill>
                  <a:solidFill>
                    <a:srgbClr val="ffffff"/>
                  </a:solidFill>
                </a:uFill>
                <a:latin typeface="Calibri"/>
              </a:rPr>
              <a:t>: ordered data with no fixed intervals or natural zero</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Likert scales: no experience, a little experience, some experience, a lot of experience</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Interval</a:t>
            </a:r>
            <a:r>
              <a:rPr b="0" lang="en-US" sz="2200" spc="-1" strike="noStrike">
                <a:solidFill>
                  <a:srgbClr val="000000"/>
                </a:solidFill>
                <a:uFill>
                  <a:solidFill>
                    <a:srgbClr val="ffffff"/>
                  </a:solidFill>
                </a:uFill>
                <a:latin typeface="Calibri"/>
              </a:rPr>
              <a:t>: ordinal data with fixed intervals, no natural zero</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Birth year; degrees Fahrenheit</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Ratio</a:t>
            </a:r>
            <a:r>
              <a:rPr b="0" lang="en-US" sz="2200" spc="-1" strike="noStrike">
                <a:solidFill>
                  <a:srgbClr val="000000"/>
                </a:solidFill>
                <a:uFill>
                  <a:solidFill>
                    <a:srgbClr val="ffffff"/>
                  </a:solidFill>
                </a:uFill>
                <a:latin typeface="Calibri"/>
              </a:rPr>
              <a:t>: interval data with a natural zero point (zero is meaningful)</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GPA; degrees Kelvin; monthly household electricity use</a:t>
            </a:r>
            <a:endParaRPr b="0" lang="en-US" sz="1800" spc="-1" strike="noStrike">
              <a:solidFill>
                <a:srgbClr val="000000"/>
              </a:solidFill>
              <a:uFill>
                <a:solidFill>
                  <a:srgbClr val="ffffff"/>
                </a:solidFill>
              </a:uFill>
              <a:latin typeface="Calibri"/>
            </a:endParaRPr>
          </a:p>
        </p:txBody>
      </p:sp>
      <p:sp>
        <p:nvSpPr>
          <p:cNvPr id="175"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7A891526-3274-4E82-9EB4-107679984D6B}"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74">
                                            <p:txEl>
                                              <p:pRg st="70" end="133"/>
                                            </p:txEl>
                                          </p:spTgt>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174">
                                            <p:txEl>
                                              <p:pRg st="133" end="187"/>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74">
                                            <p:txEl>
                                              <p:pRg st="188" end="250"/>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74">
                                            <p:txEl>
                                              <p:pRg st="250" end="338"/>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74">
                                            <p:txEl>
                                              <p:pRg st="339" end="400"/>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74">
                                            <p:txEl>
                                              <p:pRg st="400" end="431"/>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174">
                                            <p:txEl>
                                              <p:pRg st="432" end="500"/>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74">
                                            <p:txEl>
                                              <p:pRg st="500" end="55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Picture 5" descr=""/>
          <p:cNvPicPr/>
          <p:nvPr/>
        </p:nvPicPr>
        <p:blipFill>
          <a:blip r:embed="rId1"/>
          <a:stretch/>
        </p:blipFill>
        <p:spPr>
          <a:xfrm>
            <a:off x="5873400" y="3342960"/>
            <a:ext cx="2495520" cy="3229560"/>
          </a:xfrm>
          <a:prstGeom prst="rect">
            <a:avLst/>
          </a:prstGeom>
          <a:ln>
            <a:noFill/>
          </a:ln>
        </p:spPr>
      </p:pic>
      <p:sp>
        <p:nvSpPr>
          <p:cNvPr id="17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Yet another view of data</a:t>
            </a:r>
            <a:endParaRPr b="0" lang="en-US" sz="1800" spc="-1" strike="noStrike">
              <a:solidFill>
                <a:srgbClr val="000000"/>
              </a:solidFill>
              <a:uFill>
                <a:solidFill>
                  <a:srgbClr val="ffffff"/>
                </a:solidFill>
              </a:uFill>
              <a:latin typeface="Calibri"/>
            </a:endParaRPr>
          </a:p>
        </p:txBody>
      </p:sp>
      <p:sp>
        <p:nvSpPr>
          <p:cNvPr id="178" name="TextShape 2"/>
          <p:cNvSpPr txBox="1"/>
          <p:nvPr/>
        </p:nvSpPr>
        <p:spPr>
          <a:xfrm>
            <a:off x="194760" y="1442880"/>
            <a:ext cx="7882200" cy="5257440"/>
          </a:xfrm>
          <a:prstGeom prst="rect">
            <a:avLst/>
          </a:prstGeom>
          <a:noFill/>
          <a:ln>
            <a:noFill/>
          </a:ln>
        </p:spPr>
        <p:txBody>
          <a:bodyPr/>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Materiality</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Physical</a:t>
            </a:r>
            <a:r>
              <a:rPr b="0" lang="en-US" sz="2000" spc="-1" strike="noStrike">
                <a:solidFill>
                  <a:srgbClr val="000000"/>
                </a:solidFill>
                <a:uFill>
                  <a:solidFill>
                    <a:srgbClr val="ffffff"/>
                  </a:solidFill>
                </a:uFill>
                <a:latin typeface="Calibri"/>
              </a:rPr>
              <a:t>: samples &amp; specimens, artifacts, </a:t>
            </a:r>
            <a:r>
              <a:rPr b="0" lang="en-US" sz="2000" spc="-1" strike="noStrike">
                <a:solidFill>
                  <a:srgbClr val="000000"/>
                </a:solidFill>
                <a:uFill>
                  <a:solidFill>
                    <a:srgbClr val="ffffff"/>
                  </a:solidFill>
                </a:uFill>
                <a:latin typeface="Calibri"/>
              </a:rPr>
              <a:t>
</a:t>
            </a:r>
            <a:r>
              <a:rPr b="0" lang="en-US" sz="2000" spc="-1" strike="noStrike">
                <a:solidFill>
                  <a:srgbClr val="000000"/>
                </a:solidFill>
                <a:uFill>
                  <a:solidFill>
                    <a:srgbClr val="ffffff"/>
                  </a:solidFill>
                </a:uFill>
                <a:latin typeface="Calibri"/>
              </a:rPr>
              <a:t>hard copy records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Digital</a:t>
            </a:r>
            <a:r>
              <a:rPr b="0" lang="en-US" sz="2000" spc="-1" strike="noStrike">
                <a:solidFill>
                  <a:srgbClr val="000000"/>
                </a:solidFill>
                <a:uFill>
                  <a:solidFill>
                    <a:srgbClr val="ffffff"/>
                  </a:solidFill>
                </a:uFill>
                <a:latin typeface="Calibri"/>
              </a:rPr>
              <a:t>: text files, database dumps, photos…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Formats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Media files</a:t>
            </a:r>
            <a:r>
              <a:rPr b="0" lang="en-US" sz="2000" spc="-1" strike="noStrike">
                <a:solidFill>
                  <a:srgbClr val="000000"/>
                </a:solidFill>
                <a:uFill>
                  <a:solidFill>
                    <a:srgbClr val="ffffff"/>
                  </a:solidFill>
                </a:uFill>
                <a:latin typeface="Calibri"/>
              </a:rPr>
              <a:t>: audio, video</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Text &amp; documents</a:t>
            </a:r>
            <a:r>
              <a:rPr b="0" lang="en-US" sz="2000" spc="-1" strike="noStrike">
                <a:solidFill>
                  <a:srgbClr val="000000"/>
                </a:solidFill>
                <a:uFill>
                  <a:solidFill>
                    <a:srgbClr val="ffffff"/>
                  </a:solidFill>
                </a:uFill>
                <a:latin typeface="Calibri"/>
              </a:rPr>
              <a:t>: csv, txt, Excel, proprietary</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Databases</a:t>
            </a:r>
            <a:r>
              <a:rPr b="0" lang="en-US" sz="2000" spc="-1" strike="noStrike">
                <a:solidFill>
                  <a:srgbClr val="000000"/>
                </a:solidFill>
                <a:uFill>
                  <a:solidFill>
                    <a:srgbClr val="ffffff"/>
                  </a:solidFill>
                </a:uFill>
                <a:latin typeface="Calibri"/>
              </a:rPr>
              <a:t>: Access, SQL, APIs, queries &amp; dumps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Materiality &amp; formats depend 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Who/what/when/where/why of data collection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Contexts of uses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p:txBody>
      </p:sp>
      <p:sp>
        <p:nvSpPr>
          <p:cNvPr id="17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DEB2D1A7-6789-4CC9-9244-9922520DE797}"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80" name="Picture 4" descr=""/>
          <p:cNvPicPr/>
          <p:nvPr/>
        </p:nvPicPr>
        <p:blipFill>
          <a:blip r:embed="rId2"/>
          <a:stretch/>
        </p:blipFill>
        <p:spPr>
          <a:xfrm>
            <a:off x="5981400" y="1417680"/>
            <a:ext cx="2387520" cy="1790280"/>
          </a:xfrm>
          <a:prstGeom prst="rect">
            <a:avLst/>
          </a:prstGeom>
          <a:ln>
            <a:noFill/>
          </a:ln>
        </p:spPr>
      </p:pic>
    </p:spTree>
  </p:cSld>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178">
                                            <p:txEl>
                                              <p:pRg st="0" end="12"/>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178">
                                            <p:txEl>
                                              <p:pRg st="12" end="73"/>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18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78">
                                            <p:txEl>
                                              <p:pRg st="73" end="118"/>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178">
                                            <p:txEl>
                                              <p:pRg st="119" end="127"/>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178">
                                            <p:txEl>
                                              <p:pRg st="127" end="15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78">
                                            <p:txEl>
                                              <p:pRg st="153" end="200"/>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78">
                                            <p:txEl>
                                              <p:pRg st="200" end="246"/>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176"/>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178">
                                            <p:txEl>
                                              <p:pRg st="247" end="28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178">
                                            <p:txEl>
                                              <p:pRg st="280" end="323"/>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78">
                                            <p:txEl>
                                              <p:pRg st="323" end="34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Data</a:t>
            </a:r>
            <a:r>
              <a:rPr b="0" lang="en-US" sz="4600" spc="-97" strike="noStrike">
                <a:solidFill>
                  <a:srgbClr val="b81821"/>
                </a:solidFill>
                <a:uFill>
                  <a:solidFill>
                    <a:srgbClr val="ffffff"/>
                  </a:solidFill>
                </a:uFill>
                <a:latin typeface="Wingdings"/>
              </a:rPr>
              <a:t></a:t>
            </a:r>
            <a:r>
              <a:rPr b="0" lang="en-US" sz="4600" spc="-97" strike="noStrike">
                <a:solidFill>
                  <a:srgbClr val="b81821"/>
                </a:solidFill>
                <a:uFill>
                  <a:solidFill>
                    <a:srgbClr val="ffffff"/>
                  </a:solidFill>
                </a:uFill>
                <a:latin typeface="Cambria"/>
              </a:rPr>
              <a:t>Wisdom (Ackoff 2009)</a:t>
            </a:r>
            <a:endParaRPr b="0" lang="en-US" sz="1800" spc="-1" strike="noStrike">
              <a:solidFill>
                <a:srgbClr val="000000"/>
              </a:solidFill>
              <a:uFill>
                <a:solidFill>
                  <a:srgbClr val="ffffff"/>
                </a:solidFill>
              </a:uFill>
              <a:latin typeface="Calibri"/>
            </a:endParaRPr>
          </a:p>
        </p:txBody>
      </p:sp>
      <p:sp>
        <p:nvSpPr>
          <p:cNvPr id="182" name="TextShape 2"/>
          <p:cNvSpPr txBox="1"/>
          <p:nvPr/>
        </p:nvSpPr>
        <p:spPr>
          <a:xfrm>
            <a:off x="334080" y="1600200"/>
            <a:ext cx="8060760" cy="4800240"/>
          </a:xfrm>
          <a:prstGeom prst="rect">
            <a:avLst/>
          </a:prstGeom>
          <a:noFill/>
          <a:ln>
            <a:noFill/>
          </a:ln>
        </p:spPr>
        <p:txBody>
          <a:bodyPr/>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Data</a:t>
            </a:r>
            <a:r>
              <a:rPr b="0" lang="en-US" sz="2400" spc="-1" strike="noStrike">
                <a:solidFill>
                  <a:srgbClr val="000000"/>
                </a:solidFill>
                <a:uFill>
                  <a:solidFill>
                    <a:srgbClr val="ffffff"/>
                  </a:solidFill>
                </a:uFill>
                <a:latin typeface="Calibri"/>
              </a:rPr>
              <a:t>: symbols representing properties of objects &amp; events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Information</a:t>
            </a:r>
            <a:r>
              <a:rPr b="0" lang="en-US" sz="2400" spc="-1" strike="noStrike">
                <a:solidFill>
                  <a:srgbClr val="000000"/>
                </a:solidFill>
                <a:uFill>
                  <a:solidFill>
                    <a:srgbClr val="ffffff"/>
                  </a:solidFill>
                </a:uFill>
                <a:latin typeface="Calibri"/>
              </a:rPr>
              <a:t>: processed data with functional value-add</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Knowledge</a:t>
            </a:r>
            <a:r>
              <a:rPr b="0" lang="en-US" sz="2400" spc="-1" strike="noStrike">
                <a:solidFill>
                  <a:srgbClr val="000000"/>
                </a:solidFill>
                <a:uFill>
                  <a:solidFill>
                    <a:srgbClr val="ffffff"/>
                  </a:solidFill>
                </a:uFill>
                <a:latin typeface="Calibri"/>
              </a:rPr>
              <a:t>: Information + experience </a:t>
            </a:r>
            <a:r>
              <a:rPr b="0" lang="en-US" sz="2400" spc="-1" strike="noStrike">
                <a:solidFill>
                  <a:srgbClr val="000000"/>
                </a:solidFill>
                <a:uFill>
                  <a:solidFill>
                    <a:srgbClr val="ffffff"/>
                  </a:solidFill>
                </a:uFill>
                <a:latin typeface="Wingdings"/>
              </a:rPr>
              <a:t></a:t>
            </a:r>
            <a:r>
              <a:rPr b="0" lang="en-US" sz="2400" spc="-1" strike="noStrike">
                <a:solidFill>
                  <a:srgbClr val="000000"/>
                </a:solidFill>
                <a:uFill>
                  <a:solidFill>
                    <a:srgbClr val="ffffff"/>
                  </a:solidFill>
                </a:uFill>
                <a:latin typeface="Calibri"/>
              </a:rPr>
              <a:t> instructions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Understanding</a:t>
            </a:r>
            <a:r>
              <a:rPr b="0" lang="en-US" sz="2400" spc="-1" strike="noStrike">
                <a:solidFill>
                  <a:srgbClr val="000000"/>
                </a:solidFill>
                <a:uFill>
                  <a:solidFill>
                    <a:srgbClr val="ffffff"/>
                  </a:solidFill>
                </a:uFill>
                <a:latin typeface="Calibri"/>
              </a:rPr>
              <a:t>: Information + experience </a:t>
            </a:r>
            <a:r>
              <a:rPr b="0" lang="en-US" sz="2400" spc="-1" strike="noStrike">
                <a:solidFill>
                  <a:srgbClr val="000000"/>
                </a:solidFill>
                <a:uFill>
                  <a:solidFill>
                    <a:srgbClr val="ffffff"/>
                  </a:solidFill>
                </a:uFill>
                <a:latin typeface="Wingdings"/>
              </a:rPr>
              <a:t></a:t>
            </a:r>
            <a:r>
              <a:rPr b="0" lang="en-US" sz="2400" spc="-1" strike="noStrike">
                <a:solidFill>
                  <a:srgbClr val="000000"/>
                </a:solidFill>
                <a:uFill>
                  <a:solidFill>
                    <a:srgbClr val="ffffff"/>
                  </a:solidFill>
                </a:uFill>
                <a:latin typeface="Calibri"/>
              </a:rPr>
              <a:t> explanations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Wisdom</a:t>
            </a:r>
            <a:r>
              <a:rPr b="0" lang="en-US" sz="2400" spc="-1" strike="noStrike">
                <a:solidFill>
                  <a:srgbClr val="000000"/>
                </a:solidFill>
                <a:uFill>
                  <a:solidFill>
                    <a:srgbClr val="ffffff"/>
                  </a:solidFill>
                </a:uFill>
                <a:latin typeface="Calibri"/>
              </a:rPr>
              <a:t>: Information, knowledge &amp; understanding + values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gn="ctr">
              <a:lnSpc>
                <a:spcPct val="100000"/>
              </a:lnSpc>
            </a:pPr>
            <a:r>
              <a:rPr b="1" lang="en-US" sz="2800" spc="-1" strike="noStrike">
                <a:solidFill>
                  <a:srgbClr val="000000"/>
                </a:solidFill>
                <a:uFill>
                  <a:solidFill>
                    <a:srgbClr val="ffffff"/>
                  </a:solidFill>
                </a:uFill>
                <a:latin typeface="Calibri"/>
              </a:rPr>
              <a:t>Do you think computers will ever be able to generate wisdom? Why or why not?</a:t>
            </a:r>
            <a:endParaRPr b="0" lang="en-US" sz="2200" spc="-1" strike="noStrike">
              <a:solidFill>
                <a:srgbClr val="000000"/>
              </a:solidFill>
              <a:uFill>
                <a:solidFill>
                  <a:srgbClr val="ffffff"/>
                </a:solidFill>
              </a:uFill>
              <a:latin typeface="Calibri"/>
            </a:endParaRPr>
          </a:p>
        </p:txBody>
      </p:sp>
      <p:sp>
        <p:nvSpPr>
          <p:cNvPr id="18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8B785BA-BB8A-46EC-BE2D-562F3FB77E1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182">
                                            <p:txEl>
                                              <p:pRg st="0" end="58"/>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182">
                                            <p:txEl>
                                              <p:pRg st="58" end="112"/>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182">
                                            <p:txEl>
                                              <p:pRg st="112" end="163"/>
                                            </p:txEl>
                                          </p:spTgt>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182">
                                            <p:txEl>
                                              <p:pRg st="163" end="218"/>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182">
                                            <p:txEl>
                                              <p:pRg st="218" end="274"/>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182">
                                            <p:txEl>
                                              <p:pRg st="275" end="35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457200" y="274680"/>
            <a:ext cx="7619760" cy="1142640"/>
          </a:xfrm>
          <a:prstGeom prst="rect">
            <a:avLst/>
          </a:prstGeom>
          <a:noFill/>
          <a:ln>
            <a:noFill/>
          </a:ln>
        </p:spPr>
        <p:txBody>
          <a:bodyPr anchor="ctr"/>
          <a:p>
            <a:pPr>
              <a:lnSpc>
                <a:spcPct val="100000"/>
              </a:lnSpc>
            </a:pPr>
            <a:r>
              <a:rPr b="0" lang="en-US" sz="4400" spc="-97" strike="noStrike">
                <a:solidFill>
                  <a:srgbClr val="b81821"/>
                </a:solidFill>
                <a:uFill>
                  <a:solidFill>
                    <a:srgbClr val="ffffff"/>
                  </a:solidFill>
                </a:uFill>
                <a:latin typeface="Cambria"/>
              </a:rPr>
              <a:t>Data, Information &amp; Knowledge</a:t>
            </a:r>
            <a:endParaRPr b="0" lang="en-US" sz="1800" spc="-1" strike="noStrike">
              <a:solidFill>
                <a:srgbClr val="000000"/>
              </a:solidFill>
              <a:uFill>
                <a:solidFill>
                  <a:srgbClr val="ffffff"/>
                </a:solidFill>
              </a:uFill>
              <a:latin typeface="Calibri"/>
            </a:endParaRPr>
          </a:p>
        </p:txBody>
      </p:sp>
      <p:sp>
        <p:nvSpPr>
          <p:cNvPr id="185"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843633DB-47FC-42DE-8ED9-74779B22F672}"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186" name="CustomShape 3"/>
          <p:cNvSpPr/>
          <p:nvPr/>
        </p:nvSpPr>
        <p:spPr>
          <a:xfrm>
            <a:off x="136080" y="6387120"/>
            <a:ext cx="4813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See Davenport (1997) </a:t>
            </a:r>
            <a:r>
              <a:rPr b="0" i="1" lang="en-US" sz="1800" spc="-1" strike="noStrike">
                <a:solidFill>
                  <a:srgbClr val="000000"/>
                </a:solidFill>
                <a:uFill>
                  <a:solidFill>
                    <a:srgbClr val="ffffff"/>
                  </a:solidFill>
                </a:uFill>
                <a:latin typeface="Calibri"/>
              </a:rPr>
              <a:t>Information Ecology, </a:t>
            </a:r>
            <a:r>
              <a:rPr b="0" lang="en-US" sz="1800" spc="-1" strike="noStrike">
                <a:solidFill>
                  <a:srgbClr val="000000"/>
                </a:solidFill>
                <a:uFill>
                  <a:solidFill>
                    <a:srgbClr val="ffffff"/>
                  </a:solidFill>
                </a:uFill>
                <a:latin typeface="Calibri"/>
              </a:rPr>
              <a:t>page 9</a:t>
            </a:r>
            <a:endParaRPr b="0" lang="en-US" sz="1800" spc="-1" strike="noStrike">
              <a:solidFill>
                <a:srgbClr val="000000"/>
              </a:solidFill>
              <a:uFill>
                <a:solidFill>
                  <a:srgbClr val="ffffff"/>
                </a:solidFill>
              </a:uFill>
              <a:latin typeface="Arial"/>
            </a:endParaRPr>
          </a:p>
        </p:txBody>
      </p:sp>
      <p:sp>
        <p:nvSpPr>
          <p:cNvPr id="187" name="Line 4"/>
          <p:cNvSpPr/>
          <p:nvPr/>
        </p:nvSpPr>
        <p:spPr>
          <a:xfrm>
            <a:off x="0" y="1676160"/>
            <a:ext cx="8458200" cy="360"/>
          </a:xfrm>
          <a:prstGeom prst="line">
            <a:avLst/>
          </a:prstGeom>
          <a:ln w="57240">
            <a:round/>
          </a:ln>
        </p:spPr>
        <p:style>
          <a:lnRef idx="2">
            <a:schemeClr val="accent1"/>
          </a:lnRef>
          <a:fillRef idx="0">
            <a:schemeClr val="accent1"/>
          </a:fillRef>
          <a:effectRef idx="1">
            <a:schemeClr val="accent1"/>
          </a:effectRef>
          <a:fontRef idx="minor"/>
        </p:style>
      </p:sp>
      <p:sp>
        <p:nvSpPr>
          <p:cNvPr id="188" name="Line 5"/>
          <p:cNvSpPr/>
          <p:nvPr/>
        </p:nvSpPr>
        <p:spPr>
          <a:xfrm>
            <a:off x="18720" y="2197080"/>
            <a:ext cx="8439480" cy="360"/>
          </a:xfrm>
          <a:prstGeom prst="line">
            <a:avLst/>
          </a:prstGeom>
          <a:ln>
            <a:round/>
          </a:ln>
        </p:spPr>
        <p:style>
          <a:lnRef idx="2">
            <a:schemeClr val="accent1"/>
          </a:lnRef>
          <a:fillRef idx="0">
            <a:schemeClr val="accent1"/>
          </a:fillRef>
          <a:effectRef idx="1">
            <a:schemeClr val="accent1"/>
          </a:effectRef>
          <a:fontRef idx="minor"/>
        </p:style>
      </p:sp>
      <p:sp>
        <p:nvSpPr>
          <p:cNvPr id="189" name="CustomShape 6"/>
          <p:cNvSpPr/>
          <p:nvPr/>
        </p:nvSpPr>
        <p:spPr>
          <a:xfrm>
            <a:off x="177840" y="1689120"/>
            <a:ext cx="2412720" cy="2866680"/>
          </a:xfrm>
          <a:prstGeom prst="rect">
            <a:avLst/>
          </a:prstGeom>
          <a:noFill/>
          <a:ln w="6480">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Data</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Simple observations of states of the world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structured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captured on machines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Often quantified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transferred</a:t>
            </a:r>
            <a:endParaRPr b="0" lang="en-US" sz="1800" spc="-1" strike="noStrike">
              <a:solidFill>
                <a:srgbClr val="000000"/>
              </a:solidFill>
              <a:uFill>
                <a:solidFill>
                  <a:srgbClr val="ffffff"/>
                </a:solidFill>
              </a:uFill>
              <a:latin typeface="Arial"/>
            </a:endParaRPr>
          </a:p>
        </p:txBody>
      </p:sp>
      <p:sp>
        <p:nvSpPr>
          <p:cNvPr id="190" name="CustomShape 7"/>
          <p:cNvSpPr/>
          <p:nvPr/>
        </p:nvSpPr>
        <p:spPr>
          <a:xfrm>
            <a:off x="2717640" y="1676520"/>
            <a:ext cx="2641320" cy="31258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Information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Data endowed with relevance and purpose</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Requires unit of analysis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Need consensus on meaning</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Human mediation necessary</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Harder to transfer</a:t>
            </a:r>
            <a:endParaRPr b="0" lang="en-US" sz="1800" spc="-1" strike="noStrike">
              <a:solidFill>
                <a:srgbClr val="000000"/>
              </a:solidFill>
              <a:uFill>
                <a:solidFill>
                  <a:srgbClr val="ffffff"/>
                </a:solidFill>
              </a:uFill>
              <a:latin typeface="Arial"/>
            </a:endParaRPr>
          </a:p>
        </p:txBody>
      </p:sp>
      <p:sp>
        <p:nvSpPr>
          <p:cNvPr id="191" name="CustomShape 8"/>
          <p:cNvSpPr/>
          <p:nvPr/>
        </p:nvSpPr>
        <p:spPr>
          <a:xfrm>
            <a:off x="5638680" y="1689120"/>
            <a:ext cx="2958840" cy="3141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Knowledge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Valuable information from the human mind; includes reflection, synthesis, context</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Hard to structure</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Difficult to capture on machines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Often tacit</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Most difficult to transfer</a:t>
            </a:r>
            <a:endParaRPr b="0" lang="en-US" sz="1800" spc="-1" strike="noStrike">
              <a:solidFill>
                <a:srgbClr val="000000"/>
              </a:solidFill>
              <a:uFill>
                <a:solidFill>
                  <a:srgbClr val="ffffff"/>
                </a:solidFill>
              </a:uFill>
              <a:latin typeface="Arial"/>
            </a:endParaRPr>
          </a:p>
        </p:txBody>
      </p:sp>
      <p:sp>
        <p:nvSpPr>
          <p:cNvPr id="192" name="Line 9"/>
          <p:cNvSpPr/>
          <p:nvPr/>
        </p:nvSpPr>
        <p:spPr>
          <a:xfrm>
            <a:off x="457200" y="5346360"/>
            <a:ext cx="7353000" cy="360"/>
          </a:xfrm>
          <a:prstGeom prst="line">
            <a:avLst/>
          </a:prstGeom>
          <a:ln w="57240">
            <a:round/>
            <a:tailEnd len="med" type="triangle" w="med"/>
          </a:ln>
        </p:spPr>
        <p:style>
          <a:lnRef idx="2">
            <a:schemeClr val="accent1"/>
          </a:lnRef>
          <a:fillRef idx="0">
            <a:schemeClr val="accent1"/>
          </a:fillRef>
          <a:effectRef idx="1">
            <a:schemeClr val="accent1"/>
          </a:effectRef>
          <a:fontRef idx="minor"/>
        </p:style>
      </p:sp>
      <p:sp>
        <p:nvSpPr>
          <p:cNvPr id="193" name="CustomShape 10"/>
          <p:cNvSpPr/>
          <p:nvPr/>
        </p:nvSpPr>
        <p:spPr>
          <a:xfrm flipV="1" rot="16200000">
            <a:off x="7572960" y="5109480"/>
            <a:ext cx="367920" cy="487440"/>
          </a:xfrm>
          <a:prstGeom prst="triangle">
            <a:avLst>
              <a:gd name="adj" fmla="val 50000"/>
            </a:avLst>
          </a:prstGeom>
          <a:ln>
            <a:solidFill>
              <a:srgbClr val="02020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194" name="CustomShape 11"/>
          <p:cNvSpPr/>
          <p:nvPr/>
        </p:nvSpPr>
        <p:spPr>
          <a:xfrm>
            <a:off x="1599840" y="5346720"/>
            <a:ext cx="5227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Increasing complexity / Increasing human involvement</a:t>
            </a:r>
            <a:endParaRPr b="0" lang="en-US" sz="1800" spc="-1" strike="noStrike">
              <a:solidFill>
                <a:srgbClr val="000000"/>
              </a:solidFill>
              <a:uFill>
                <a:solidFill>
                  <a:srgbClr val="ffffff"/>
                </a:solidFill>
              </a:uFill>
              <a:latin typeface="Arial"/>
            </a:endParaRPr>
          </a:p>
        </p:txBody>
      </p:sp>
    </p:spTree>
  </p:cSld>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189">
                                            <p:txEl>
                                              <p:pRg st="6" end="61"/>
                                            </p:txEl>
                                          </p:spTgt>
                                        </p:tgtEl>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tgtEl>
                                          <p:spTgt spid="189">
                                            <p:txEl>
                                              <p:pRg st="61" end="79"/>
                                            </p:txEl>
                                          </p:spTgt>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189">
                                            <p:txEl>
                                              <p:pRg st="79" end="107"/>
                                            </p:txEl>
                                          </p:spTgt>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189">
                                            <p:txEl>
                                              <p:pRg st="107" end="124"/>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189">
                                            <p:txEl>
                                              <p:pRg st="124" end="143"/>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190">
                                            <p:txEl>
                                              <p:pRg st="13" end="65"/>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190">
                                            <p:txEl>
                                              <p:pRg st="65" end="91"/>
                                            </p:txEl>
                                          </p:spTgt>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190">
                                            <p:txEl>
                                              <p:pRg st="91" end="117"/>
                                            </p:txEl>
                                          </p:spTgt>
                                        </p:tgtEl>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tgtEl>
                                          <p:spTgt spid="190">
                                            <p:txEl>
                                              <p:pRg st="117" end="143"/>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190">
                                            <p:txEl>
                                              <p:pRg st="143" end="162"/>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191">
                                            <p:txEl>
                                              <p:pRg st="11" end="105"/>
                                            </p:txEl>
                                          </p:spTgt>
                                        </p:tgtEl>
                                        <p:attrNameLst>
                                          <p:attrName>style.visibility</p:attrName>
                                        </p:attrNameLst>
                                      </p:cBhvr>
                                      <p:to>
                                        <p:strVal val="visible"/>
                                      </p:to>
                                    </p:set>
                                  </p:childTnLst>
                                </p:cTn>
                              </p:par>
                              <p:par>
                                <p:cTn id="253" nodeType="withEffect" fill="hold" presetClass="entr" presetID="1">
                                  <p:stCondLst>
                                    <p:cond delay="0"/>
                                  </p:stCondLst>
                                  <p:childTnLst>
                                    <p:set>
                                      <p:cBhvr>
                                        <p:cTn id="254" dur="1" fill="hold">
                                          <p:stCondLst>
                                            <p:cond delay="0"/>
                                          </p:stCondLst>
                                        </p:cTn>
                                        <p:tgtEl>
                                          <p:spTgt spid="191">
                                            <p:txEl>
                                              <p:pRg st="105" end="123"/>
                                            </p:txEl>
                                          </p:spTgt>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191">
                                            <p:txEl>
                                              <p:pRg st="123" end="156"/>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191">
                                            <p:txEl>
                                              <p:pRg st="156" end="168"/>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191">
                                            <p:txEl>
                                              <p:pRg st="168" end="1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Break</a:t>
            </a:r>
            <a:endParaRPr b="0" lang="en-US" sz="1800" spc="-1" strike="noStrike">
              <a:solidFill>
                <a:srgbClr val="000000"/>
              </a:solidFill>
              <a:uFill>
                <a:solidFill>
                  <a:srgbClr val="ffffff"/>
                </a:solidFill>
              </a:uFill>
              <a:latin typeface="Calibri"/>
            </a:endParaRPr>
          </a:p>
        </p:txBody>
      </p:sp>
      <p:sp>
        <p:nvSpPr>
          <p:cNvPr id="196"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10 minutes </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Say hi to your new project team!</a:t>
            </a:r>
            <a:endParaRPr b="0" lang="en-US" sz="2200" spc="-1" strike="noStrike">
              <a:solidFill>
                <a:srgbClr val="000000"/>
              </a:solidFill>
              <a:uFill>
                <a:solidFill>
                  <a:srgbClr val="ffffff"/>
                </a:solidFill>
              </a:uFill>
              <a:latin typeface="Calibri"/>
            </a:endParaRPr>
          </a:p>
        </p:txBody>
      </p:sp>
      <p:sp>
        <p:nvSpPr>
          <p:cNvPr id="19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66DFE06E-3FE3-46B3-9103-27D4758A0C6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Definitions</a:t>
            </a:r>
            <a:endParaRPr b="0" lang="en-US" sz="1800" spc="-1" strike="noStrike">
              <a:solidFill>
                <a:srgbClr val="000000"/>
              </a:solidFill>
              <a:uFill>
                <a:solidFill>
                  <a:srgbClr val="ffffff"/>
                </a:solidFill>
              </a:uFill>
              <a:latin typeface="Calibri"/>
            </a:endParaRPr>
          </a:p>
        </p:txBody>
      </p:sp>
      <p:sp>
        <p:nvSpPr>
          <p:cNvPr id="199" name="TextShape 2"/>
          <p:cNvSpPr txBox="1"/>
          <p:nvPr/>
        </p:nvSpPr>
        <p:spPr>
          <a:xfrm>
            <a:off x="457200" y="1600200"/>
            <a:ext cx="768744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Information behaviors </a:t>
            </a:r>
            <a:r>
              <a:rPr b="0" lang="en-US" sz="2200" spc="-1" strike="noStrike">
                <a:solidFill>
                  <a:srgbClr val="000000"/>
                </a:solidFill>
                <a:uFill>
                  <a:solidFill>
                    <a:srgbClr val="ffffff"/>
                  </a:solidFill>
                </a:uFill>
                <a:latin typeface="Calibri"/>
              </a:rPr>
              <a:t>are “activities a person may engage in when identifying their own need for information, searching for information and using or transferring that information.” (Wilson, 1999 in Catalano, 2013)</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0" lang="en-US" sz="2200" spc="-1" strike="noStrike">
                <a:solidFill>
                  <a:srgbClr val="000000"/>
                </a:solidFill>
                <a:uFill>
                  <a:solidFill>
                    <a:srgbClr val="ffffff"/>
                  </a:solidFill>
                </a:uFill>
                <a:latin typeface="Calibri"/>
              </a:rPr>
              <a:t>“</a:t>
            </a:r>
            <a:r>
              <a:rPr b="1" lang="en-US" sz="2200" spc="-1" strike="noStrike">
                <a:solidFill>
                  <a:srgbClr val="000000"/>
                </a:solidFill>
                <a:uFill>
                  <a:solidFill>
                    <a:srgbClr val="ffffff"/>
                  </a:solidFill>
                </a:uFill>
                <a:latin typeface="Calibri"/>
              </a:rPr>
              <a:t>Information seeking </a:t>
            </a:r>
            <a:r>
              <a:rPr b="0" lang="en-US" sz="2200" spc="-1" strike="noStrike">
                <a:solidFill>
                  <a:srgbClr val="000000"/>
                </a:solidFill>
                <a:uFill>
                  <a:solidFill>
                    <a:srgbClr val="ffffff"/>
                  </a:solidFill>
                </a:uFill>
                <a:latin typeface="Calibri"/>
              </a:rPr>
              <a:t>is conceptualized as the pursuit of desired information about a target” (Ramirez et al. 2002). Information seeking is a type of information behavior.</a:t>
            </a:r>
            <a:r>
              <a:rPr b="0" lang="en-US" sz="2200" spc="-1" strike="noStrike">
                <a:solidFill>
                  <a:srgbClr val="000000"/>
                </a:solidFill>
                <a:uFill>
                  <a:solidFill>
                    <a:srgbClr val="ffffff"/>
                  </a:solidFill>
                </a:uFill>
                <a:latin typeface="Calibri"/>
              </a:rPr>
              <a:t>
</a:t>
            </a: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Information overload:</a:t>
            </a:r>
            <a:r>
              <a:rPr b="0" lang="en-US" sz="2200" spc="-1" strike="noStrike">
                <a:solidFill>
                  <a:srgbClr val="000000"/>
                </a:solidFill>
                <a:uFill>
                  <a:solidFill>
                    <a:srgbClr val="ffffff"/>
                  </a:solidFill>
                </a:uFill>
                <a:latin typeface="Calibri"/>
              </a:rPr>
              <a:t> one has so much information that it becomes difficult to set priorities or make decisions.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p:txBody>
      </p:sp>
      <p:sp>
        <p:nvSpPr>
          <p:cNvPr id="20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AC583892-A581-4049-AEDA-991D11A18D6B}"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199">
                                            <p:txEl>
                                              <p:pRg st="0" end="214"/>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99">
                                            <p:txEl>
                                              <p:pRg st="215" end="387"/>
                                            </p:txEl>
                                          </p:spTgt>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199">
                                            <p:txEl>
                                              <p:pRg st="387" end="50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Information Overload</a:t>
            </a:r>
            <a:endParaRPr b="0" lang="en-US" sz="1800" spc="-1" strike="noStrike">
              <a:solidFill>
                <a:srgbClr val="000000"/>
              </a:solidFill>
              <a:uFill>
                <a:solidFill>
                  <a:srgbClr val="ffffff"/>
                </a:solidFill>
              </a:uFill>
              <a:latin typeface="Calibri"/>
            </a:endParaRPr>
          </a:p>
        </p:txBody>
      </p:sp>
      <p:sp>
        <p:nvSpPr>
          <p:cNvPr id="202" name="TextShape 2"/>
          <p:cNvSpPr txBox="1"/>
          <p:nvPr/>
        </p:nvSpPr>
        <p:spPr>
          <a:xfrm>
            <a:off x="457200" y="1600200"/>
            <a:ext cx="7619760" cy="512388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Due to increased production of, and access to, information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Gutenberg’s printing press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Industrial age production &amp; distribution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Internet age production &amp; distribution</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Important impacts 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Work practices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Search &amp; info retrieval tools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Decision-making</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Has this problem been solved by…</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Google? Bing? Duck Duck Go?</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Gmail? Outlook?</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AI, machine learning, data mining?</a:t>
            </a:r>
            <a:endParaRPr b="0" lang="en-US" sz="1800" spc="-1" strike="noStrike">
              <a:solidFill>
                <a:srgbClr val="000000"/>
              </a:solidFill>
              <a:uFill>
                <a:solidFill>
                  <a:srgbClr val="ffffff"/>
                </a:solidFill>
              </a:uFill>
              <a:latin typeface="Calibri"/>
            </a:endParaRPr>
          </a:p>
        </p:txBody>
      </p:sp>
      <p:sp>
        <p:nvSpPr>
          <p:cNvPr id="20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F46318AB-FD8A-470A-AD0F-BE6A36714D84}"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04" name="Picture 4" descr=""/>
          <p:cNvPicPr/>
          <p:nvPr/>
        </p:nvPicPr>
        <p:blipFill>
          <a:blip r:embed="rId1"/>
          <a:srcRect l="0" t="0" r="0" b="6301"/>
          <a:stretch/>
        </p:blipFill>
        <p:spPr>
          <a:xfrm>
            <a:off x="4946400" y="3301920"/>
            <a:ext cx="3430080" cy="2418840"/>
          </a:xfrm>
          <a:prstGeom prst="rect">
            <a:avLst/>
          </a:prstGeom>
          <a:ln>
            <a:noFill/>
          </a:ln>
        </p:spPr>
      </p:pic>
    </p:spTree>
  </p:cSld>
  <p:timing>
    <p:tnLst>
      <p:par>
        <p:cTn id="275" dur="indefinite" restart="never" nodeType="tmRoot">
          <p:childTnLst>
            <p:seq>
              <p:cTn id="276" dur="indefinite" nodeType="mainSeq">
                <p:childTnLst>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202">
                                            <p:txEl>
                                              <p:pRg st="0" end="59"/>
                                            </p:txEl>
                                          </p:spTgt>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202">
                                            <p:txEl>
                                              <p:pRg st="59" end="86"/>
                                            </p:txEl>
                                          </p:spTgt>
                                        </p:tgtEl>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tgtEl>
                                          <p:spTgt spid="202">
                                            <p:txEl>
                                              <p:pRg st="86" end="127"/>
                                            </p:txEl>
                                          </p:spTgt>
                                        </p:tgtEl>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tgtEl>
                                          <p:spTgt spid="202">
                                            <p:txEl>
                                              <p:pRg st="127" end="166"/>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202">
                                            <p:txEl>
                                              <p:pRg st="167" end="189"/>
                                            </p:txEl>
                                          </p:spTgt>
                                        </p:tgtEl>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tgtEl>
                                          <p:spTgt spid="202">
                                            <p:txEl>
                                              <p:pRg st="189" end="204"/>
                                            </p:txEl>
                                          </p:spTgt>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202">
                                            <p:txEl>
                                              <p:pRg st="204" end="234"/>
                                            </p:txEl>
                                          </p:spTgt>
                                        </p:tgtEl>
                                        <p:attrNameLst>
                                          <p:attrName>style.visibility</p:attrName>
                                        </p:attrNameLst>
                                      </p:cBhvr>
                                      <p:to>
                                        <p:strVal val="visible"/>
                                      </p:to>
                                    </p:set>
                                  </p:childTnLst>
                                </p:cTn>
                              </p:par>
                              <p:par>
                                <p:cTn id="297" nodeType="withEffect" fill="hold" presetClass="entr" presetID="1">
                                  <p:stCondLst>
                                    <p:cond delay="0"/>
                                  </p:stCondLst>
                                  <p:childTnLst>
                                    <p:set>
                                      <p:cBhvr>
                                        <p:cTn id="298" dur="1" fill="hold">
                                          <p:stCondLst>
                                            <p:cond delay="0"/>
                                          </p:stCondLst>
                                        </p:cTn>
                                        <p:tgtEl>
                                          <p:spTgt spid="202">
                                            <p:txEl>
                                              <p:pRg st="234" end="250"/>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204"/>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202">
                                            <p:txEl>
                                              <p:pRg st="251" end="284"/>
                                            </p:txEl>
                                          </p:spTgt>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202">
                                            <p:txEl>
                                              <p:pRg st="284" end="312"/>
                                            </p:txEl>
                                          </p:spTgt>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202">
                                            <p:txEl>
                                              <p:pRg st="312" end="328"/>
                                            </p:txEl>
                                          </p:spTgt>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202">
                                            <p:txEl>
                                              <p:pRg st="328" end="36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How information overload hurts organizations</a:t>
            </a:r>
            <a:endParaRPr b="0" lang="en-US" sz="1800" spc="-1" strike="noStrike">
              <a:solidFill>
                <a:srgbClr val="000000"/>
              </a:solidFill>
              <a:uFill>
                <a:solidFill>
                  <a:srgbClr val="ffffff"/>
                </a:solidFill>
              </a:uFill>
              <a:latin typeface="Calibri"/>
            </a:endParaRPr>
          </a:p>
        </p:txBody>
      </p:sp>
      <p:sp>
        <p:nvSpPr>
          <p:cNvPr id="206" name="TextShape 2"/>
          <p:cNvSpPr txBox="1"/>
          <p:nvPr/>
        </p:nvSpPr>
        <p:spPr>
          <a:xfrm>
            <a:off x="457200" y="1832760"/>
            <a:ext cx="7977960" cy="456768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Lost time as employees wade through non-useful information (spam, reply-all threads, etc.)</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Workplace interruptions (cell buzzing, email alerts, social media)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Microsoft study found it takes people 24 minutes to return to a task after being interrupted by an email</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Harvard study found reduced creativity when work is interrupted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Equivalent to losing 10 IQ points!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Delayed decision making due to lack of response via technology</a:t>
            </a:r>
            <a:endParaRPr b="0" lang="en-US" sz="2200" spc="-1" strike="noStrike">
              <a:solidFill>
                <a:srgbClr val="000000"/>
              </a:solidFill>
              <a:uFill>
                <a:solidFill>
                  <a:srgbClr val="ffffff"/>
                </a:solidFill>
              </a:uFill>
              <a:latin typeface="Calibri"/>
            </a:endParaRPr>
          </a:p>
        </p:txBody>
      </p:sp>
      <p:sp>
        <p:nvSpPr>
          <p:cNvPr id="20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CE40C5C-6208-4E8C-A2E1-73E37CCE1FB6}"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13" dur="indefinite" restart="never" nodeType="tmRoot">
          <p:childTnLst>
            <p:seq>
              <p:cTn id="314" dur="indefinite" nodeType="mainSeq">
                <p:childTnLst>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206">
                                            <p:txEl>
                                              <p:pRg st="0" end="91"/>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206">
                                            <p:txEl>
                                              <p:pRg st="92" end="159"/>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06">
                                            <p:txEl>
                                              <p:pRg st="159" end="264"/>
                                            </p:txEl>
                                          </p:spTgt>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206">
                                            <p:txEl>
                                              <p:pRg st="264" end="328"/>
                                            </p:txEl>
                                          </p:spTgt>
                                        </p:tgtEl>
                                        <p:attrNameLst>
                                          <p:attrName>style.visibility</p:attrName>
                                        </p:attrNameLst>
                                      </p:cBhvr>
                                      <p:to>
                                        <p:strVal val="visible"/>
                                      </p:to>
                                    </p:set>
                                  </p:childTnLst>
                                </p:cTn>
                              </p:par>
                              <p:par>
                                <p:cTn id="329" nodeType="withEffect" fill="hold" presetClass="entr" presetID="1">
                                  <p:stCondLst>
                                    <p:cond delay="0"/>
                                  </p:stCondLst>
                                  <p:childTnLst>
                                    <p:set>
                                      <p:cBhvr>
                                        <p:cTn id="330" dur="1" fill="hold">
                                          <p:stCondLst>
                                            <p:cond delay="0"/>
                                          </p:stCondLst>
                                        </p:cTn>
                                        <p:tgtEl>
                                          <p:spTgt spid="206">
                                            <p:txEl>
                                              <p:pRg st="328" end="363"/>
                                            </p:txEl>
                                          </p:spTgt>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206">
                                            <p:txEl>
                                              <p:pRg st="364" end="42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57200" y="274680"/>
            <a:ext cx="7619760" cy="1142640"/>
          </a:xfrm>
          <a:prstGeom prst="rect">
            <a:avLst/>
          </a:prstGeom>
          <a:noFill/>
          <a:ln>
            <a:noFill/>
          </a:ln>
        </p:spPr>
        <p:txBody>
          <a:bodyPr anchor="ctr"/>
          <a:p>
            <a:pPr>
              <a:lnSpc>
                <a:spcPct val="100000"/>
              </a:lnSpc>
            </a:pPr>
            <a:r>
              <a:rPr b="0" lang="en-US" sz="4000" spc="-97" strike="noStrike">
                <a:solidFill>
                  <a:srgbClr val="b81821"/>
                </a:solidFill>
                <a:uFill>
                  <a:solidFill>
                    <a:srgbClr val="ffffff"/>
                  </a:solidFill>
                </a:uFill>
                <a:latin typeface="Cambria"/>
              </a:rPr>
              <a:t>Icebreaker: Info Seeking this Week</a:t>
            </a:r>
            <a:endParaRPr b="0" lang="en-US" sz="1800" spc="-1" strike="noStrike">
              <a:solidFill>
                <a:srgbClr val="000000"/>
              </a:solidFill>
              <a:uFill>
                <a:solidFill>
                  <a:srgbClr val="ffffff"/>
                </a:solidFill>
              </a:uFill>
              <a:latin typeface="Calibri"/>
            </a:endParaRPr>
          </a:p>
        </p:txBody>
      </p:sp>
      <p:sp>
        <p:nvSpPr>
          <p:cNvPr id="134"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E448C02D-A4D7-4D0E-A243-8EEDFFF1F004}"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35" name="Picture 1" descr=""/>
          <p:cNvPicPr/>
          <p:nvPr/>
        </p:nvPicPr>
        <p:blipFill>
          <a:blip r:embed="rId1"/>
          <a:stretch/>
        </p:blipFill>
        <p:spPr>
          <a:xfrm>
            <a:off x="694440" y="0"/>
            <a:ext cx="6857640" cy="6857640"/>
          </a:xfrm>
          <a:prstGeom prst="rect">
            <a:avLst/>
          </a:prstGeom>
          <a:ln>
            <a:noFill/>
          </a:ln>
        </p:spPr>
      </p:pic>
      <p:sp>
        <p:nvSpPr>
          <p:cNvPr id="136" name="CustomShape 3"/>
          <p:cNvSpPr/>
          <p:nvPr/>
        </p:nvSpPr>
        <p:spPr>
          <a:xfrm>
            <a:off x="1705320" y="6468480"/>
            <a:ext cx="49816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a6a6a6"/>
                </a:solidFill>
                <a:uFill>
                  <a:solidFill>
                    <a:srgbClr val="ffffff"/>
                  </a:solidFill>
                </a:uFill>
                <a:latin typeface="Calibri"/>
              </a:rPr>
              <a:t>https://www.nrdc.org/sites/default/files/sneezing-report-2015.pdf</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274680"/>
            <a:ext cx="7924320" cy="1142640"/>
          </a:xfrm>
          <a:prstGeom prst="rect">
            <a:avLst/>
          </a:prstGeom>
          <a:noFill/>
          <a:ln>
            <a:noFill/>
          </a:ln>
        </p:spPr>
        <p:txBody>
          <a:bodyPr anchor="ctr"/>
          <a:p>
            <a:pPr>
              <a:lnSpc>
                <a:spcPct val="100000"/>
              </a:lnSpc>
            </a:pPr>
            <a:r>
              <a:rPr b="0" lang="en-US" sz="3900" spc="-97" strike="noStrike">
                <a:solidFill>
                  <a:srgbClr val="b81821"/>
                </a:solidFill>
                <a:uFill>
                  <a:solidFill>
                    <a:srgbClr val="ffffff"/>
                  </a:solidFill>
                </a:uFill>
                <a:latin typeface="Cambria"/>
              </a:rPr>
              <a:t>Costs of Information Searching Online</a:t>
            </a:r>
            <a:endParaRPr b="0" lang="en-US" sz="1800" spc="-1" strike="noStrike">
              <a:solidFill>
                <a:srgbClr val="000000"/>
              </a:solidFill>
              <a:uFill>
                <a:solidFill>
                  <a:srgbClr val="ffffff"/>
                </a:solidFill>
              </a:uFill>
              <a:latin typeface="Calibri"/>
            </a:endParaRPr>
          </a:p>
        </p:txBody>
      </p:sp>
      <p:sp>
        <p:nvSpPr>
          <p:cNvPr id="209" name="TextShape 2"/>
          <p:cNvSpPr txBox="1"/>
          <p:nvPr/>
        </p:nvSpPr>
        <p:spPr>
          <a:xfrm>
            <a:off x="457200" y="1600200"/>
            <a:ext cx="761976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Examples of online transaction costs</a:t>
            </a:r>
            <a:r>
              <a:rPr b="0" lang="en-US" sz="2200" spc="-1" strike="noStrike">
                <a:solidFill>
                  <a:srgbClr val="000000"/>
                </a:solidFill>
                <a:uFill>
                  <a:solidFill>
                    <a:srgbClr val="ffffff"/>
                  </a:solidFill>
                </a:uFill>
                <a:latin typeface="Calibri"/>
              </a:rPr>
              <a:t>: searching, evaluating, validating online information</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Negative network externality: </a:t>
            </a:r>
            <a:r>
              <a:rPr b="0" lang="en-US" sz="2200" spc="-1" strike="noStrike">
                <a:solidFill>
                  <a:srgbClr val="000000"/>
                </a:solidFill>
                <a:uFill>
                  <a:solidFill>
                    <a:srgbClr val="ffffff"/>
                  </a:solidFill>
                </a:uFill>
                <a:latin typeface="Calibri"/>
              </a:rPr>
              <a:t>searching for specific information impacted by increased quantity of documents available</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Ways to minimize search costs: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Brand loyalty</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Find trusted news providers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Search &amp; news aggregators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Authentication services (e.g., VeriSign, Norton)</a:t>
            </a:r>
            <a:endParaRPr b="0" lang="en-US" sz="1800" spc="-1" strike="noStrike">
              <a:solidFill>
                <a:srgbClr val="000000"/>
              </a:solidFill>
              <a:uFill>
                <a:solidFill>
                  <a:srgbClr val="ffffff"/>
                </a:solidFill>
              </a:uFill>
              <a:latin typeface="Calibri"/>
            </a:endParaRPr>
          </a:p>
        </p:txBody>
      </p:sp>
      <p:sp>
        <p:nvSpPr>
          <p:cNvPr id="21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062B96F8-56D9-4DD9-A0D2-D010C08A7BE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35" dur="indefinite" restart="never" nodeType="tmRoot">
          <p:childTnLst>
            <p:seq>
              <p:cTn id="336" dur="indefinite" nodeType="mainSeq">
                <p:childTnLst>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209">
                                            <p:txEl>
                                              <p:pRg st="0" end="91"/>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09">
                                            <p:txEl>
                                              <p:pRg st="92" end="211"/>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209">
                                            <p:txEl>
                                              <p:pRg st="212" end="243"/>
                                            </p:txEl>
                                          </p:spTgt>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209">
                                            <p:txEl>
                                              <p:pRg st="243" end="257"/>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209">
                                            <p:txEl>
                                              <p:pRg st="257" end="285"/>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209">
                                            <p:txEl>
                                              <p:pRg st="285" end="311"/>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209">
                                            <p:txEl>
                                              <p:pRg st="311" end="36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274680"/>
            <a:ext cx="7619760" cy="1142640"/>
          </a:xfrm>
          <a:prstGeom prst="rect">
            <a:avLst/>
          </a:prstGeom>
          <a:noFill/>
          <a:ln>
            <a:noFill/>
          </a:ln>
        </p:spPr>
        <p:txBody>
          <a:bodyPr anchor="ctr"/>
          <a:p>
            <a:pPr>
              <a:lnSpc>
                <a:spcPct val="100000"/>
              </a:lnSpc>
            </a:pPr>
            <a:r>
              <a:rPr b="0" lang="en-US" sz="4200" spc="-97" strike="noStrike">
                <a:solidFill>
                  <a:srgbClr val="b81821"/>
                </a:solidFill>
                <a:uFill>
                  <a:solidFill>
                    <a:srgbClr val="ffffff"/>
                  </a:solidFill>
                </a:uFill>
                <a:latin typeface="Cambria"/>
              </a:rPr>
              <a:t>Solutions to information overload</a:t>
            </a:r>
            <a:endParaRPr b="0" lang="en-US" sz="1800" spc="-1" strike="noStrike">
              <a:solidFill>
                <a:srgbClr val="000000"/>
              </a:solidFill>
              <a:uFill>
                <a:solidFill>
                  <a:srgbClr val="ffffff"/>
                </a:solidFill>
              </a:uFill>
              <a:latin typeface="Calibri"/>
            </a:endParaRPr>
          </a:p>
        </p:txBody>
      </p:sp>
      <p:sp>
        <p:nvSpPr>
          <p:cNvPr id="212" name="TextShape 2"/>
          <p:cNvSpPr txBox="1"/>
          <p:nvPr/>
        </p:nvSpPr>
        <p:spPr>
          <a:xfrm>
            <a:off x="457200" y="1600200"/>
            <a:ext cx="761976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Technological change:</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New technologies to help manage flow of information</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Increasingly sophisticated search engines &amp; software</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Cultural change:</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Organizational norms for electronic communication</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Need to balance sender &amp; receiver costs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Information literacy: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Improve individuals’ skills for finding, evaluating, &amp; using info</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Most of you are novice searchers: we’ll change that!</a:t>
            </a:r>
            <a:endParaRPr b="0" lang="en-US" sz="2200" spc="-1" strike="noStrike">
              <a:solidFill>
                <a:srgbClr val="000000"/>
              </a:solidFill>
              <a:uFill>
                <a:solidFill>
                  <a:srgbClr val="ffffff"/>
                </a:solidFill>
              </a:uFill>
              <a:latin typeface="Calibri"/>
            </a:endParaRPr>
          </a:p>
        </p:txBody>
      </p:sp>
      <p:sp>
        <p:nvSpPr>
          <p:cNvPr id="21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5234D379-4AA5-4033-A5D1-ED6497F6B40F}"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212">
                                            <p:txEl>
                                              <p:pRg st="0" end="22"/>
                                            </p:txEl>
                                          </p:spTgt>
                                        </p:tgtEl>
                                        <p:attrNameLst>
                                          <p:attrName>style.visibility</p:attrName>
                                        </p:attrNameLst>
                                      </p:cBhvr>
                                      <p:to>
                                        <p:strVal val="visible"/>
                                      </p:to>
                                    </p:set>
                                  </p:childTnLst>
                                </p:cTn>
                              </p:par>
                              <p:par>
                                <p:cTn id="363" nodeType="withEffect" fill="hold" presetClass="entr" presetID="1">
                                  <p:stCondLst>
                                    <p:cond delay="0"/>
                                  </p:stCondLst>
                                  <p:childTnLst>
                                    <p:set>
                                      <p:cBhvr>
                                        <p:cTn id="364" dur="1" fill="hold">
                                          <p:stCondLst>
                                            <p:cond delay="0"/>
                                          </p:stCondLst>
                                        </p:cTn>
                                        <p:tgtEl>
                                          <p:spTgt spid="212">
                                            <p:txEl>
                                              <p:pRg st="22" end="74"/>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212">
                                            <p:txEl>
                                              <p:pRg st="74" end="127"/>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212">
                                            <p:txEl>
                                              <p:pRg st="128" end="145"/>
                                            </p:txEl>
                                          </p:spTgt>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212">
                                            <p:txEl>
                                              <p:pRg st="145" end="195"/>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212">
                                            <p:txEl>
                                              <p:pRg st="195" end="235"/>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212">
                                            <p:txEl>
                                              <p:pRg st="236" end="258"/>
                                            </p:txEl>
                                          </p:spTgt>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212">
                                            <p:txEl>
                                              <p:pRg st="258" end="324"/>
                                            </p:txEl>
                                          </p:spTgt>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212">
                                            <p:txEl>
                                              <p:pRg st="324" end="37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Activity: Information Seeking</a:t>
            </a:r>
            <a:endParaRPr b="0" lang="en-US" sz="1800" spc="-1" strike="noStrike">
              <a:solidFill>
                <a:srgbClr val="000000"/>
              </a:solidFill>
              <a:uFill>
                <a:solidFill>
                  <a:srgbClr val="ffffff"/>
                </a:solidFill>
              </a:uFill>
              <a:latin typeface="Calibri"/>
            </a:endParaRPr>
          </a:p>
        </p:txBody>
      </p:sp>
      <p:sp>
        <p:nvSpPr>
          <p:cNvPr id="215" name="TextShape 2"/>
          <p:cNvSpPr txBox="1"/>
          <p:nvPr/>
        </p:nvSpPr>
        <p:spPr>
          <a:xfrm>
            <a:off x="457200" y="1803960"/>
            <a:ext cx="7970400" cy="4596480"/>
          </a:xfrm>
          <a:prstGeom prst="rect">
            <a:avLst/>
          </a:prstGeom>
          <a:noFill/>
          <a:ln>
            <a:noFill/>
          </a:ln>
        </p:spPr>
        <p:txBody>
          <a:bodyPr/>
          <a:p>
            <a:pPr marL="114480">
              <a:lnSpc>
                <a:spcPct val="100000"/>
              </a:lnSpc>
            </a:pPr>
            <a:r>
              <a:rPr b="0" i="1" lang="en-US" sz="2600" spc="-1" strike="noStrike">
                <a:solidFill>
                  <a:srgbClr val="000000"/>
                </a:solidFill>
                <a:uFill>
                  <a:solidFill>
                    <a:srgbClr val="ffffff"/>
                  </a:solidFill>
                </a:uFill>
                <a:latin typeface="Calibri"/>
              </a:rPr>
              <a:t>In pairs, discuss how you would find information about…</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How your boss likes her coffee (after she asks you to get her some stat!)</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What your professor means in the directions of an assignment… 3 hours before it’s due!</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The best treatment option for your infant’s diaper rash</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Who in your office you should avoid</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Whether your clothes were made from sustainable materials and by people paid a fair wage</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What book to read next (assume you have free time!)</a:t>
            </a:r>
            <a:endParaRPr b="0" lang="en-US" sz="22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p:txBody>
      </p:sp>
      <p:sp>
        <p:nvSpPr>
          <p:cNvPr id="216"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231B8345-16AD-4D0E-B484-A78338D0EC8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215">
                                            <p:txEl>
                                              <p:pRg st="57" end="131"/>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15">
                                            <p:txEl>
                                              <p:pRg st="131" end="218"/>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215">
                                            <p:txEl>
                                              <p:pRg st="218" end="274"/>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15">
                                            <p:txEl>
                                              <p:pRg st="274" end="310"/>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215">
                                            <p:txEl>
                                              <p:pRg st="310" end="399"/>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215">
                                            <p:txEl>
                                              <p:pRg st="399" end="45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Information Seeking</a:t>
            </a:r>
            <a:endParaRPr b="0" lang="en-US" sz="1800" spc="-1" strike="noStrike">
              <a:solidFill>
                <a:srgbClr val="000000"/>
              </a:solidFill>
              <a:uFill>
                <a:solidFill>
                  <a:srgbClr val="ffffff"/>
                </a:solidFill>
              </a:uFill>
              <a:latin typeface="Calibri"/>
            </a:endParaRPr>
          </a:p>
        </p:txBody>
      </p:sp>
      <p:sp>
        <p:nvSpPr>
          <p:cNvPr id="218" name="TextShape 2"/>
          <p:cNvSpPr txBox="1"/>
          <p:nvPr/>
        </p:nvSpPr>
        <p:spPr>
          <a:xfrm>
            <a:off x="187200" y="1600200"/>
            <a:ext cx="8502120" cy="5096880"/>
          </a:xfrm>
          <a:prstGeom prst="rect">
            <a:avLst/>
          </a:prstGeom>
          <a:noFill/>
          <a:ln>
            <a:noFill/>
          </a:ln>
        </p:spPr>
        <p:txBody>
          <a:bodyPr/>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Ellis’ model of info behaviors: </a:t>
            </a:r>
            <a:r>
              <a:rPr b="0" i="1" lang="en-US" sz="2600" spc="-1" strike="noStrike">
                <a:solidFill>
                  <a:srgbClr val="000000"/>
                </a:solidFill>
                <a:uFill>
                  <a:solidFill>
                    <a:srgbClr val="ffffff"/>
                  </a:solidFill>
                </a:uFill>
                <a:latin typeface="Calibri"/>
              </a:rPr>
              <a:t>process components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starting, chaining, browsing, differentiating, monitoring, extracting</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Wilson’s model of info seeking &amp; acquisition: </a:t>
            </a:r>
            <a:r>
              <a:rPr b="0" i="1" lang="en-US" sz="2600" spc="-1" strike="noStrike">
                <a:solidFill>
                  <a:srgbClr val="000000"/>
                </a:solidFill>
                <a:uFill>
                  <a:solidFill>
                    <a:srgbClr val="ffffff"/>
                  </a:solidFill>
                </a:uFill>
                <a:latin typeface="Calibri"/>
              </a:rPr>
              <a:t>strategies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passive attention, passive search, active search, ongoing search</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Choo’s model of web searching &amp; browsing: </a:t>
            </a:r>
            <a:r>
              <a:rPr b="0" i="1" lang="en-US" sz="2600" spc="-1" strike="noStrike">
                <a:solidFill>
                  <a:srgbClr val="000000"/>
                </a:solidFill>
                <a:uFill>
                  <a:solidFill>
                    <a:srgbClr val="ffffff"/>
                  </a:solidFill>
                </a:uFill>
                <a:latin typeface="Calibri"/>
              </a:rPr>
              <a:t>A x B</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undirected viewing, conditioned viewing, informal search, formal search</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What were key differences in these strategies?</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Are these findings still informative after 16 years?</a:t>
            </a:r>
            <a:endParaRPr b="0" lang="en-US" sz="2200" spc="-1" strike="noStrike">
              <a:solidFill>
                <a:srgbClr val="000000"/>
              </a:solidFill>
              <a:uFill>
                <a:solidFill>
                  <a:srgbClr val="ffffff"/>
                </a:solidFill>
              </a:uFill>
              <a:latin typeface="Calibri"/>
            </a:endParaRPr>
          </a:p>
        </p:txBody>
      </p:sp>
      <p:sp>
        <p:nvSpPr>
          <p:cNvPr id="21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F71304F7-9F28-400F-87F4-F8B028185258}"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409" dur="indefinite" restart="never" nodeType="tmRoot">
          <p:childTnLst>
            <p:seq>
              <p:cTn id="410" dur="indefinite" nodeType="mainSeq">
                <p:childTnLst>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218">
                                            <p:txEl>
                                              <p:pRg st="51" end="121"/>
                                            </p:txEl>
                                          </p:spTgt>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218">
                                            <p:txEl>
                                              <p:pRg st="122" end="179"/>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218">
                                            <p:txEl>
                                              <p:pRg st="179" end="244"/>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218">
                                            <p:txEl>
                                              <p:pRg st="245" end="293"/>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218">
                                            <p:txEl>
                                              <p:pRg st="293" end="365"/>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218">
                                            <p:txEl>
                                              <p:pRg st="366" end="413"/>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218">
                                            <p:txEl>
                                              <p:pRg st="413" end="46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8" descr=""/>
          <p:cNvPicPr/>
          <p:nvPr/>
        </p:nvPicPr>
        <p:blipFill>
          <a:blip r:embed="rId1"/>
          <a:srcRect l="0" t="0" r="2758" b="0"/>
          <a:stretch/>
        </p:blipFill>
        <p:spPr>
          <a:xfrm>
            <a:off x="474480" y="0"/>
            <a:ext cx="7621200" cy="6857640"/>
          </a:xfrm>
          <a:prstGeom prst="rect">
            <a:avLst/>
          </a:prstGeom>
          <a:ln>
            <a:noFill/>
          </a:ln>
        </p:spPr>
      </p:pic>
      <p:sp>
        <p:nvSpPr>
          <p:cNvPr id="221"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B65B3C7C-FDC0-491D-B128-DD52655F6A5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22" name="CustomShape 2"/>
          <p:cNvSpPr/>
          <p:nvPr/>
        </p:nvSpPr>
        <p:spPr>
          <a:xfrm>
            <a:off x="2243520" y="137880"/>
            <a:ext cx="4096080" cy="6238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3500" spc="-1" strike="noStrike">
                <a:solidFill>
                  <a:srgbClr val="000000"/>
                </a:solidFill>
                <a:uFill>
                  <a:solidFill>
                    <a:srgbClr val="ffffff"/>
                  </a:solidFill>
                </a:uFill>
                <a:latin typeface="Calibri"/>
              </a:rPr>
              <a:t>AGOOGLEADAY.COM </a:t>
            </a:r>
            <a:endParaRPr b="0" lang="en-US" sz="1800" spc="-1" strike="noStrike">
              <a:solidFill>
                <a:srgbClr val="000000"/>
              </a:solidFill>
              <a:uFill>
                <a:solidFill>
                  <a:srgbClr val="ffffff"/>
                </a:solidFill>
              </a:uFill>
              <a:latin typeface="Arial"/>
            </a:endParaRPr>
          </a:p>
        </p:txBody>
      </p:sp>
      <p:sp>
        <p:nvSpPr>
          <p:cNvPr id="223" name="CustomShape 3"/>
          <p:cNvSpPr/>
          <p:nvPr/>
        </p:nvSpPr>
        <p:spPr>
          <a:xfrm>
            <a:off x="1414440" y="5194800"/>
            <a:ext cx="4819680" cy="806760"/>
          </a:xfrm>
          <a:prstGeom prst="rect">
            <a:avLst/>
          </a:prstGeom>
          <a:noFill/>
          <a:ln w="57240">
            <a:solidFill>
              <a:schemeClr val="accent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24" name="CustomShape 4"/>
          <p:cNvSpPr/>
          <p:nvPr/>
        </p:nvSpPr>
        <p:spPr>
          <a:xfrm>
            <a:off x="2634120" y="6059520"/>
            <a:ext cx="3455640" cy="279000"/>
          </a:xfrm>
          <a:prstGeom prst="rect">
            <a:avLst/>
          </a:prstGeom>
          <a:noFill/>
          <a:ln w="28440">
            <a:solidFill>
              <a:schemeClr val="accent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Tree>
  </p:cSld>
  <p:timing>
    <p:tnLst>
      <p:par>
        <p:cTn id="439" dur="indefinite" restart="never" nodeType="tmRoot">
          <p:childTnLst>
            <p:seq>
              <p:cTn id="440" dur="indefinite" nodeType="mainSeq">
                <p:childTnLst>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223"/>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87D0001F-87D2-40FB-AB05-A9C23FB300E2}"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26" name="Picture 5" descr=""/>
          <p:cNvPicPr/>
          <p:nvPr/>
        </p:nvPicPr>
        <p:blipFill>
          <a:blip r:embed="rId1"/>
          <a:srcRect l="0" t="13577" r="0" b="0"/>
          <a:stretch/>
        </p:blipFill>
        <p:spPr>
          <a:xfrm>
            <a:off x="2031120" y="457200"/>
            <a:ext cx="4827240" cy="5926320"/>
          </a:xfrm>
          <a:prstGeom prst="rect">
            <a:avLst/>
          </a:prstGeom>
          <a:ln>
            <a:noFill/>
          </a:ln>
        </p:spPr>
      </p:pic>
      <p:sp>
        <p:nvSpPr>
          <p:cNvPr id="227" name="CustomShape 2"/>
          <p:cNvSpPr/>
          <p:nvPr/>
        </p:nvSpPr>
        <p:spPr>
          <a:xfrm>
            <a:off x="507960" y="6441480"/>
            <a:ext cx="73317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a6a6a6"/>
                </a:solidFill>
                <a:uFill>
                  <a:solidFill>
                    <a:srgbClr val="ffffff"/>
                  </a:solidFill>
                </a:uFill>
                <a:latin typeface="Calibri"/>
              </a:rPr>
              <a:t>https://www.justwatch.com/au/movie/monty-python-and-now-for-something-completely-different</a:t>
            </a:r>
            <a:endParaRPr b="0" lang="en-US" sz="1800" spc="-1" strike="noStrike">
              <a:solidFill>
                <a:srgbClr val="000000"/>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305280" y="118080"/>
            <a:ext cx="425952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Background</a:t>
            </a:r>
            <a:endParaRPr b="0" lang="en-US" sz="1800" spc="-1" strike="noStrike">
              <a:solidFill>
                <a:srgbClr val="000000"/>
              </a:solidFill>
              <a:uFill>
                <a:solidFill>
                  <a:srgbClr val="ffffff"/>
                </a:solidFill>
              </a:uFill>
              <a:latin typeface="Calibri"/>
            </a:endParaRPr>
          </a:p>
        </p:txBody>
      </p:sp>
      <p:sp>
        <p:nvSpPr>
          <p:cNvPr id="229"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F94CF15D-C92D-419D-914D-3043DDE63591}"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30" name="Picture 11" descr=""/>
          <p:cNvPicPr/>
          <p:nvPr/>
        </p:nvPicPr>
        <p:blipFill>
          <a:blip r:embed="rId1"/>
          <a:stretch/>
        </p:blipFill>
        <p:spPr>
          <a:xfrm>
            <a:off x="305280" y="1451520"/>
            <a:ext cx="1913400" cy="1630080"/>
          </a:xfrm>
          <a:prstGeom prst="rect">
            <a:avLst/>
          </a:prstGeom>
          <a:ln>
            <a:noFill/>
          </a:ln>
        </p:spPr>
      </p:pic>
      <p:pic>
        <p:nvPicPr>
          <p:cNvPr id="231" name="Picture 12" descr=""/>
          <p:cNvPicPr/>
          <p:nvPr/>
        </p:nvPicPr>
        <p:blipFill>
          <a:blip r:embed="rId2"/>
          <a:stretch/>
        </p:blipFill>
        <p:spPr>
          <a:xfrm>
            <a:off x="3246480" y="1261080"/>
            <a:ext cx="1820160" cy="1820160"/>
          </a:xfrm>
          <a:prstGeom prst="rect">
            <a:avLst/>
          </a:prstGeom>
          <a:ln>
            <a:noFill/>
          </a:ln>
        </p:spPr>
      </p:pic>
      <p:pic>
        <p:nvPicPr>
          <p:cNvPr id="232" name="Picture 14" descr=""/>
          <p:cNvPicPr/>
          <p:nvPr/>
        </p:nvPicPr>
        <p:blipFill>
          <a:blip r:embed="rId3"/>
          <a:stretch/>
        </p:blipFill>
        <p:spPr>
          <a:xfrm>
            <a:off x="5473800" y="1380240"/>
            <a:ext cx="2869920" cy="1701360"/>
          </a:xfrm>
          <a:prstGeom prst="rect">
            <a:avLst/>
          </a:prstGeom>
          <a:ln>
            <a:noFill/>
          </a:ln>
        </p:spPr>
      </p:pic>
      <p:pic>
        <p:nvPicPr>
          <p:cNvPr id="233" name="Picture 15" descr=""/>
          <p:cNvPicPr/>
          <p:nvPr/>
        </p:nvPicPr>
        <p:blipFill>
          <a:blip r:embed="rId4"/>
          <a:stretch/>
        </p:blipFill>
        <p:spPr>
          <a:xfrm>
            <a:off x="305280" y="3380040"/>
            <a:ext cx="1913400" cy="1886040"/>
          </a:xfrm>
          <a:prstGeom prst="rect">
            <a:avLst/>
          </a:prstGeom>
          <a:ln>
            <a:noFill/>
          </a:ln>
        </p:spPr>
      </p:pic>
      <p:pic>
        <p:nvPicPr>
          <p:cNvPr id="234" name="Picture 16" descr=""/>
          <p:cNvPicPr/>
          <p:nvPr/>
        </p:nvPicPr>
        <p:blipFill>
          <a:blip r:embed="rId5"/>
          <a:stretch/>
        </p:blipFill>
        <p:spPr>
          <a:xfrm>
            <a:off x="3005640" y="3429000"/>
            <a:ext cx="2281320" cy="1756440"/>
          </a:xfrm>
          <a:prstGeom prst="rect">
            <a:avLst/>
          </a:prstGeom>
          <a:ln>
            <a:noFill/>
          </a:ln>
        </p:spPr>
      </p:pic>
      <p:pic>
        <p:nvPicPr>
          <p:cNvPr id="235" name="Picture 17" descr=""/>
          <p:cNvPicPr/>
          <p:nvPr/>
        </p:nvPicPr>
        <p:blipFill>
          <a:blip r:embed="rId6"/>
          <a:stretch/>
        </p:blipFill>
        <p:spPr>
          <a:xfrm>
            <a:off x="5875920" y="3266640"/>
            <a:ext cx="2061360" cy="1999440"/>
          </a:xfrm>
          <a:prstGeom prst="rect">
            <a:avLst/>
          </a:prstGeom>
          <a:ln>
            <a:noFill/>
          </a:ln>
        </p:spPr>
      </p:pic>
      <p:pic>
        <p:nvPicPr>
          <p:cNvPr id="236" name="Picture 19" descr=""/>
          <p:cNvPicPr/>
          <p:nvPr/>
        </p:nvPicPr>
        <p:blipFill>
          <a:blip r:embed="rId7"/>
          <a:stretch/>
        </p:blipFill>
        <p:spPr>
          <a:xfrm>
            <a:off x="305280" y="5826600"/>
            <a:ext cx="2471400" cy="594000"/>
          </a:xfrm>
          <a:prstGeom prst="rect">
            <a:avLst/>
          </a:prstGeom>
          <a:ln>
            <a:noFill/>
          </a:ln>
        </p:spPr>
      </p:pic>
      <p:pic>
        <p:nvPicPr>
          <p:cNvPr id="237" name="Picture 20" descr=""/>
          <p:cNvPicPr/>
          <p:nvPr/>
        </p:nvPicPr>
        <p:blipFill>
          <a:blip r:embed="rId8"/>
          <a:stretch/>
        </p:blipFill>
        <p:spPr>
          <a:xfrm>
            <a:off x="3246480" y="5964120"/>
            <a:ext cx="5028480" cy="541440"/>
          </a:xfrm>
          <a:prstGeom prst="rect">
            <a:avLst/>
          </a:prstGeom>
          <a:ln>
            <a:noFill/>
          </a:ln>
        </p:spPr>
      </p:pic>
    </p:spTree>
  </p:cSld>
  <p:timing>
    <p:tnLst>
      <p:par>
        <p:cTn id="449" dur="indefinite" restart="never" nodeType="tmRoot">
          <p:childTnLst>
            <p:seq>
              <p:cTn id="450" dur="indefinite" nodeType="mainSeq">
                <p:childTnLst>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230"/>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231"/>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nodeType="clickEffect" fill="hold" presetClass="entr" presetID="1">
                                  <p:stCondLst>
                                    <p:cond delay="0"/>
                                  </p:stCondLst>
                                  <p:childTnLst>
                                    <p:set>
                                      <p:cBhvr>
                                        <p:cTn id="462" dur="1" fill="hold">
                                          <p:stCondLst>
                                            <p:cond delay="0"/>
                                          </p:stCondLst>
                                        </p:cTn>
                                        <p:tgtEl>
                                          <p:spTgt spid="232"/>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nodeType="clickEffect" fill="hold" presetClass="entr" presetID="1">
                                  <p:stCondLst>
                                    <p:cond delay="0"/>
                                  </p:stCondLst>
                                  <p:childTnLst>
                                    <p:set>
                                      <p:cBhvr>
                                        <p:cTn id="466" dur="1" fill="hold">
                                          <p:stCondLst>
                                            <p:cond delay="0"/>
                                          </p:stCondLst>
                                        </p:cTn>
                                        <p:tgtEl>
                                          <p:spTgt spid="233"/>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nodeType="clickEffect" fill="hold" presetClass="entr" presetID="1">
                                  <p:stCondLst>
                                    <p:cond delay="0"/>
                                  </p:stCondLst>
                                  <p:childTnLst>
                                    <p:set>
                                      <p:cBhvr>
                                        <p:cTn id="470" dur="1" fill="hold">
                                          <p:stCondLst>
                                            <p:cond delay="0"/>
                                          </p:stCondLst>
                                        </p:cTn>
                                        <p:tgtEl>
                                          <p:spTgt spid="234"/>
                                        </p:tgtEl>
                                        <p:attrNameLst>
                                          <p:attrName>style.visibility</p:attrName>
                                        </p:attrNameLst>
                                      </p:cBhvr>
                                      <p:to>
                                        <p:strVal val="visible"/>
                                      </p:to>
                                    </p:set>
                                  </p:childTnLst>
                                </p:cTn>
                              </p:par>
                              <p:par>
                                <p:cTn id="471" nodeType="withEffect" fill="hold" presetClass="entr" presetID="1">
                                  <p:stCondLst>
                                    <p:cond delay="0"/>
                                  </p:stCondLst>
                                  <p:childTnLst>
                                    <p:set>
                                      <p:cBhvr>
                                        <p:cTn id="472" dur="1" fill="hold">
                                          <p:stCondLst>
                                            <p:cond delay="0"/>
                                          </p:stCondLst>
                                        </p:cTn>
                                        <p:tgtEl>
                                          <p:spTgt spid="236"/>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235"/>
                                        </p:tgtEl>
                                        <p:attrNameLst>
                                          <p:attrName>style.visibility</p:attrName>
                                        </p:attrNameLst>
                                      </p:cBhvr>
                                      <p:to>
                                        <p:strVal val="visible"/>
                                      </p:to>
                                    </p:set>
                                  </p:childTnLst>
                                </p:cTn>
                              </p:par>
                              <p:par>
                                <p:cTn id="477" nodeType="withEffect" fill="hold" presetClass="entr" presetID="1">
                                  <p:stCondLst>
                                    <p:cond delay="0"/>
                                  </p:stCondLst>
                                  <p:childTnLst>
                                    <p:set>
                                      <p:cBhvr>
                                        <p:cTn id="478"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research interests</a:t>
            </a:r>
            <a:endParaRPr b="0" lang="en-US" sz="1800" spc="-1" strike="noStrike">
              <a:solidFill>
                <a:srgbClr val="000000"/>
              </a:solidFill>
              <a:uFill>
                <a:solidFill>
                  <a:srgbClr val="ffffff"/>
                </a:solidFill>
              </a:uFill>
              <a:latin typeface="Calibri"/>
            </a:endParaRPr>
          </a:p>
        </p:txBody>
      </p:sp>
      <p:sp>
        <p:nvSpPr>
          <p:cNvPr id="239"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60D35791-8E36-4CEB-AC6B-B54B4C29B377}"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40" name="CustomShape 3"/>
          <p:cNvSpPr/>
          <p:nvPr/>
        </p:nvSpPr>
        <p:spPr>
          <a:xfrm>
            <a:off x="3441240" y="1532520"/>
            <a:ext cx="3377160" cy="3377160"/>
          </a:xfrm>
          <a:prstGeom prst="ellipse">
            <a:avLst/>
          </a:prstGeom>
          <a:solidFill>
            <a:schemeClr val="tx2">
              <a:lumMod val="60000"/>
              <a:lumOff val="40000"/>
              <a:alpha val="26000"/>
            </a:scheme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1" name="CustomShape 4"/>
          <p:cNvSpPr/>
          <p:nvPr/>
        </p:nvSpPr>
        <p:spPr>
          <a:xfrm>
            <a:off x="1197360" y="1532520"/>
            <a:ext cx="3377160" cy="3377160"/>
          </a:xfrm>
          <a:prstGeom prst="ellipse">
            <a:avLst/>
          </a:prstGeom>
          <a:solidFill>
            <a:srgbClr val="ffff66">
              <a:alpha val="26000"/>
            </a:srgb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2" name="CustomShape 5"/>
          <p:cNvSpPr/>
          <p:nvPr/>
        </p:nvSpPr>
        <p:spPr>
          <a:xfrm>
            <a:off x="2431800" y="3092760"/>
            <a:ext cx="3377160" cy="3377160"/>
          </a:xfrm>
          <a:prstGeom prst="ellipse">
            <a:avLst/>
          </a:prstGeom>
          <a:solidFill>
            <a:srgbClr val="3366ff">
              <a:alpha val="26000"/>
            </a:srgb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3" name="CustomShape 6"/>
          <p:cNvSpPr/>
          <p:nvPr/>
        </p:nvSpPr>
        <p:spPr>
          <a:xfrm>
            <a:off x="3051720" y="5256000"/>
            <a:ext cx="229680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Technology</a:t>
            </a:r>
            <a:endParaRPr b="0" lang="en-US" sz="1800" spc="-1" strike="noStrike">
              <a:solidFill>
                <a:srgbClr val="000000"/>
              </a:solidFill>
              <a:uFill>
                <a:solidFill>
                  <a:srgbClr val="ffffff"/>
                </a:solidFill>
              </a:uFill>
              <a:latin typeface="Arial"/>
            </a:endParaRPr>
          </a:p>
        </p:txBody>
      </p:sp>
      <p:sp>
        <p:nvSpPr>
          <p:cNvPr id="244" name="CustomShape 7"/>
          <p:cNvSpPr/>
          <p:nvPr/>
        </p:nvSpPr>
        <p:spPr>
          <a:xfrm>
            <a:off x="1155600" y="2495520"/>
            <a:ext cx="254304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Organizations</a:t>
            </a:r>
            <a:endParaRPr b="0" lang="en-US" sz="1800" spc="-1" strike="noStrike">
              <a:solidFill>
                <a:srgbClr val="000000"/>
              </a:solidFill>
              <a:uFill>
                <a:solidFill>
                  <a:srgbClr val="ffffff"/>
                </a:solidFill>
              </a:uFill>
              <a:latin typeface="Arial"/>
            </a:endParaRPr>
          </a:p>
        </p:txBody>
      </p:sp>
      <p:sp>
        <p:nvSpPr>
          <p:cNvPr id="245" name="CustomShape 8"/>
          <p:cNvSpPr/>
          <p:nvPr/>
        </p:nvSpPr>
        <p:spPr>
          <a:xfrm>
            <a:off x="4438080" y="2495520"/>
            <a:ext cx="229680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Information</a:t>
            </a:r>
            <a:endParaRPr b="0" lang="en-US" sz="1800" spc="-1" strike="noStrike">
              <a:solidFill>
                <a:srgbClr val="000000"/>
              </a:solidFill>
              <a:uFill>
                <a:solidFill>
                  <a:srgbClr val="ffffff"/>
                </a:solidFill>
              </a:uFill>
              <a:latin typeface="Arial"/>
            </a:endParaRPr>
          </a:p>
        </p:txBody>
      </p:sp>
      <p:sp>
        <p:nvSpPr>
          <p:cNvPr id="246" name="CustomShape 9"/>
          <p:cNvSpPr/>
          <p:nvPr/>
        </p:nvSpPr>
        <p:spPr>
          <a:xfrm>
            <a:off x="3189960" y="2856240"/>
            <a:ext cx="1694880" cy="1715400"/>
          </a:xfrm>
          <a:prstGeom prst="donut">
            <a:avLst>
              <a:gd name="adj" fmla="val 4654"/>
            </a:avLst>
          </a:prstGeom>
          <a:solidFill>
            <a:schemeClr val="tx1">
              <a:lumMod val="85000"/>
              <a:lumOff val="15000"/>
            </a:scheme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7" name="CustomShape 10"/>
          <p:cNvSpPr/>
          <p:nvPr/>
        </p:nvSpPr>
        <p:spPr>
          <a:xfrm rot="20700000">
            <a:off x="2182320" y="2978640"/>
            <a:ext cx="3859200" cy="1310760"/>
          </a:xfrm>
          <a:prstGeom prst="rect">
            <a:avLst/>
          </a:prstGeom>
          <a:noFill/>
          <a:ln>
            <a:noFill/>
          </a:ln>
        </p:spPr>
        <p:style>
          <a:lnRef idx="0"/>
          <a:fillRef idx="0"/>
          <a:effectRef idx="0"/>
          <a:fontRef idx="minor"/>
        </p:style>
        <p:txBody>
          <a:bodyPr/>
          <a:p>
            <a:pPr algn="ctr">
              <a:lnSpc>
                <a:spcPct val="100000"/>
              </a:lnSpc>
            </a:pPr>
            <a:r>
              <a:rPr b="1" lang="en-US" sz="8000" spc="-1" strike="noStrike">
                <a:solidFill>
                  <a:srgbClr val="fbe9e9"/>
                </a:solidFill>
                <a:uFill>
                  <a:solidFill>
                    <a:srgbClr val="ffffff"/>
                  </a:solidFill>
                </a:uFill>
                <a:latin typeface="Calibri"/>
              </a:rPr>
              <a:t>Science!</a:t>
            </a:r>
            <a:endParaRPr b="0" lang="en-US" sz="1800" spc="-1" strike="noStrike">
              <a:solidFill>
                <a:srgbClr val="000000"/>
              </a:solidFill>
              <a:uFill>
                <a:solidFill>
                  <a:srgbClr val="ffffff"/>
                </a:solidFill>
              </a:uFill>
              <a:latin typeface="Arial"/>
            </a:endParaRPr>
          </a:p>
        </p:txBody>
      </p:sp>
    </p:spTree>
  </p:cSld>
  <p:timing>
    <p:tnLst>
      <p:par>
        <p:cTn id="479" dur="indefinite" restart="never" nodeType="tmRoot">
          <p:childTnLst>
            <p:seq>
              <p:cTn id="480" dur="indefinite" nodeType="mainSeq">
                <p:childTnLst>
                  <p:par>
                    <p:cTn id="481" fill="hold">
                      <p:stCondLst>
                        <p:cond delay="indefinite"/>
                      </p:stCondLst>
                      <p:childTnLst>
                        <p:par>
                          <p:cTn id="482" fill="hold">
                            <p:stCondLst>
                              <p:cond delay="0"/>
                            </p:stCondLst>
                            <p:childTnLst>
                              <p:par>
                                <p:cTn id="483" nodeType="clickEffect" fill="hold" presetClass="entr" presetID="53" presetSubtype="16">
                                  <p:stCondLst>
                                    <p:cond delay="0"/>
                                  </p:stCondLst>
                                  <p:childTnLst>
                                    <p:set>
                                      <p:cBhvr>
                                        <p:cTn id="484" dur="1" fill="hold">
                                          <p:stCondLst>
                                            <p:cond delay="0"/>
                                          </p:stCondLst>
                                        </p:cTn>
                                        <p:tgtEl>
                                          <p:spTgt spid="247"/>
                                        </p:tgtEl>
                                        <p:attrNameLst>
                                          <p:attrName>style.visibility</p:attrName>
                                        </p:attrNameLst>
                                      </p:cBhvr>
                                      <p:to>
                                        <p:strVal val="visible"/>
                                      </p:to>
                                    </p:set>
                                    <p:anim calcmode="lin" valueType="num">
                                      <p:cBhvr additive="repl">
                                        <p:cTn id="485" dur="500" fill="hold"/>
                                        <p:tgtEl>
                                          <p:spTgt spid="247"/>
                                        </p:tgtEl>
                                        <p:attrNameLst>
                                          <p:attrName/>
                                        </p:attrNameLst>
                                      </p:cBhvr>
                                      <p:tavLst>
                                        <p:tav tm="0">
                                          <p:val/>
                                        </p:tav>
                                        <p:tav tm="100000">
                                          <p:val>
                                            <p:strVal val="#ppt_w"/>
                                          </p:val>
                                        </p:tav>
                                      </p:tavLst>
                                    </p:anim>
                                    <p:anim calcmode="lin" valueType="num">
                                      <p:cBhvr additive="repl">
                                        <p:cTn id="486" dur="500" fill="hold"/>
                                        <p:tgtEl>
                                          <p:spTgt spid="247"/>
                                        </p:tgtEl>
                                        <p:attrNameLst>
                                          <p:attrName/>
                                        </p:attrNameLst>
                                      </p:cBhvr>
                                      <p:tavLst>
                                        <p:tav tm="0">
                                          <p:val/>
                                        </p:tav>
                                        <p:tav tm="100000">
                                          <p:val>
                                            <p:strVal val="#ppt_h"/>
                                          </p:val>
                                        </p:tav>
                                      </p:tavLst>
                                    </p:anim>
                                    <p:animEffect filter="fade" transition="in">
                                      <p:cBhvr additive="repl">
                                        <p:cTn id="487" dur="500"/>
                                        <p:tgtEl>
                                          <p:spTgt spid="2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Picture 12" descr=""/>
          <p:cNvPicPr/>
          <p:nvPr/>
        </p:nvPicPr>
        <p:blipFill>
          <a:blip r:embed="rId1"/>
          <a:stretch/>
        </p:blipFill>
        <p:spPr>
          <a:xfrm>
            <a:off x="1049760" y="1120680"/>
            <a:ext cx="6125400" cy="5736960"/>
          </a:xfrm>
          <a:prstGeom prst="rect">
            <a:avLst/>
          </a:prstGeom>
          <a:ln>
            <a:noFill/>
          </a:ln>
        </p:spPr>
      </p:pic>
      <p:sp>
        <p:nvSpPr>
          <p:cNvPr id="249"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research interests</a:t>
            </a:r>
            <a:endParaRPr b="0" lang="en-US" sz="1800" spc="-1" strike="noStrike">
              <a:solidFill>
                <a:srgbClr val="000000"/>
              </a:solidFill>
              <a:uFill>
                <a:solidFill>
                  <a:srgbClr val="ffffff"/>
                </a:solidFill>
              </a:uFill>
              <a:latin typeface="Calibri"/>
            </a:endParaRPr>
          </a:p>
        </p:txBody>
      </p:sp>
      <p:sp>
        <p:nvSpPr>
          <p:cNvPr id="250"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1797BD86-B16B-4624-B01E-8BEAD32B383A}"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254160" y="273960"/>
            <a:ext cx="532080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What else I like to do</a:t>
            </a:r>
            <a:endParaRPr b="0" lang="en-US" sz="1800" spc="-1" strike="noStrike">
              <a:solidFill>
                <a:srgbClr val="000000"/>
              </a:solidFill>
              <a:uFill>
                <a:solidFill>
                  <a:srgbClr val="ffffff"/>
                </a:solidFill>
              </a:uFill>
              <a:latin typeface="Calibri"/>
            </a:endParaRPr>
          </a:p>
        </p:txBody>
      </p:sp>
      <p:sp>
        <p:nvSpPr>
          <p:cNvPr id="252" name="TextShape 2"/>
          <p:cNvSpPr txBox="1"/>
          <p:nvPr/>
        </p:nvSpPr>
        <p:spPr>
          <a:xfrm>
            <a:off x="88920" y="2287800"/>
            <a:ext cx="3212640" cy="1537920"/>
          </a:xfrm>
          <a:prstGeom prst="rect">
            <a:avLst/>
          </a:prstGeom>
          <a:noFill/>
          <a:ln>
            <a:noFill/>
          </a:ln>
        </p:spPr>
        <p:txBody>
          <a:bodyPr/>
          <a:p>
            <a:pPr marL="114480">
              <a:lnSpc>
                <a:spcPct val="100000"/>
              </a:lnSpc>
            </a:pPr>
            <a:r>
              <a:rPr b="0" lang="en-US" sz="3000" spc="-1" strike="noStrike">
                <a:solidFill>
                  <a:srgbClr val="000000"/>
                </a:solidFill>
                <a:uFill>
                  <a:solidFill>
                    <a:srgbClr val="ffffff"/>
                  </a:solidFill>
                </a:uFill>
                <a:latin typeface="Calibri"/>
              </a:rPr>
              <a:t>Play outside</a:t>
            </a:r>
            <a:endParaRPr b="0" lang="en-US" sz="2200" spc="-1" strike="noStrike">
              <a:solidFill>
                <a:srgbClr val="000000"/>
              </a:solidFill>
              <a:uFill>
                <a:solidFill>
                  <a:srgbClr val="ffffff"/>
                </a:solidFill>
              </a:uFill>
              <a:latin typeface="Calibri"/>
            </a:endParaRPr>
          </a:p>
          <a:p>
            <a:pPr marL="114480">
              <a:lnSpc>
                <a:spcPct val="100000"/>
              </a:lnSpc>
            </a:pPr>
            <a:r>
              <a:rPr b="0" lang="en-US" sz="3000" spc="-1" strike="noStrike">
                <a:solidFill>
                  <a:srgbClr val="000000"/>
                </a:solidFill>
                <a:uFill>
                  <a:solidFill>
                    <a:srgbClr val="ffffff"/>
                  </a:solidFill>
                </a:uFill>
                <a:latin typeface="Calibri"/>
              </a:rPr>
              <a:t>(birds, </a:t>
            </a:r>
            <a:endParaRPr b="0" lang="en-US" sz="2200" spc="-1" strike="noStrike">
              <a:solidFill>
                <a:srgbClr val="000000"/>
              </a:solidFill>
              <a:uFill>
                <a:solidFill>
                  <a:srgbClr val="ffffff"/>
                </a:solidFill>
              </a:uFill>
              <a:latin typeface="Calibri"/>
            </a:endParaRPr>
          </a:p>
          <a:p>
            <a:pPr marL="114480">
              <a:lnSpc>
                <a:spcPct val="100000"/>
              </a:lnSpc>
            </a:pPr>
            <a:r>
              <a:rPr b="0" lang="en-US" sz="3000" spc="-1" strike="noStrike">
                <a:solidFill>
                  <a:srgbClr val="000000"/>
                </a:solidFill>
                <a:uFill>
                  <a:solidFill>
                    <a:srgbClr val="ffffff"/>
                  </a:solidFill>
                </a:uFill>
                <a:latin typeface="Calibri"/>
              </a:rPr>
              <a:t>hiking)</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p:txBody>
      </p:sp>
      <p:pic>
        <p:nvPicPr>
          <p:cNvPr id="253" name="Picture 17" descr=""/>
          <p:cNvPicPr/>
          <p:nvPr/>
        </p:nvPicPr>
        <p:blipFill>
          <a:blip r:embed="rId1"/>
          <a:stretch/>
        </p:blipFill>
        <p:spPr>
          <a:xfrm>
            <a:off x="2309400" y="2628360"/>
            <a:ext cx="3317040" cy="1811160"/>
          </a:xfrm>
          <a:prstGeom prst="rect">
            <a:avLst/>
          </a:prstGeom>
          <a:ln>
            <a:noFill/>
          </a:ln>
        </p:spPr>
      </p:pic>
      <p:sp>
        <p:nvSpPr>
          <p:cNvPr id="254"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A3688D3-0330-45F9-8A93-C6B468BE1311}"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55" name="CustomShape 4"/>
          <p:cNvSpPr/>
          <p:nvPr/>
        </p:nvSpPr>
        <p:spPr>
          <a:xfrm>
            <a:off x="254160" y="5013360"/>
            <a:ext cx="2631960" cy="1735200"/>
          </a:xfrm>
          <a:prstGeom prst="rect">
            <a:avLst/>
          </a:prstGeom>
          <a:noFill/>
          <a:ln>
            <a:noFill/>
          </a:ln>
        </p:spPr>
        <p:style>
          <a:lnRef idx="0"/>
          <a:fillRef idx="0"/>
          <a:effectRef idx="0"/>
          <a:fontRef idx="minor"/>
        </p:style>
        <p:txBody>
          <a:bodyPr lIns="90000" rIns="90000" tIns="45000" bIns="45000"/>
          <a:p>
            <a:pPr>
              <a:lnSpc>
                <a:spcPct val="100000"/>
              </a:lnSpc>
            </a:pPr>
            <a:r>
              <a:rPr b="0" lang="en-US" sz="3000" spc="-1" strike="noStrike">
                <a:solidFill>
                  <a:srgbClr val="000000"/>
                </a:solidFill>
                <a:uFill>
                  <a:solidFill>
                    <a:srgbClr val="ffffff"/>
                  </a:solidFill>
                </a:uFill>
                <a:latin typeface="Calibri"/>
              </a:rPr>
              <a:t>Make stuff</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Calibri"/>
              </a:rPr>
              <a:t>(food, </a:t>
            </a:r>
            <a:r>
              <a:rPr b="0" lang="en-US" sz="3000" spc="-1" strike="noStrike">
                <a:solidFill>
                  <a:srgbClr val="000000"/>
                </a:solidFill>
                <a:uFill>
                  <a:solidFill>
                    <a:srgbClr val="ffffff"/>
                  </a:solidFill>
                </a:uFill>
                <a:latin typeface="Calibri"/>
              </a:rPr>
              <a:t>
</a:t>
            </a:r>
            <a:r>
              <a:rPr b="0" lang="en-US" sz="3000" spc="-1" strike="noStrike">
                <a:solidFill>
                  <a:srgbClr val="000000"/>
                </a:solidFill>
                <a:uFill>
                  <a:solidFill>
                    <a:srgbClr val="ffffff"/>
                  </a:solidFill>
                </a:uFill>
                <a:latin typeface="Calibri"/>
              </a:rPr>
              <a:t>knitting)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56" name="Picture 14" descr=""/>
          <p:cNvPicPr/>
          <p:nvPr/>
        </p:nvPicPr>
        <p:blipFill>
          <a:blip r:embed="rId2"/>
          <a:stretch/>
        </p:blipFill>
        <p:spPr>
          <a:xfrm>
            <a:off x="2313360" y="4416480"/>
            <a:ext cx="3072960" cy="2304720"/>
          </a:xfrm>
          <a:prstGeom prst="rect">
            <a:avLst/>
          </a:prstGeom>
          <a:ln>
            <a:noFill/>
          </a:ln>
        </p:spPr>
      </p:pic>
      <p:pic>
        <p:nvPicPr>
          <p:cNvPr id="257" name="Picture 5" descr=""/>
          <p:cNvPicPr/>
          <p:nvPr/>
        </p:nvPicPr>
        <p:blipFill>
          <a:blip r:embed="rId3"/>
          <a:srcRect l="0" t="0" r="0" b="8151"/>
          <a:stretch/>
        </p:blipFill>
        <p:spPr>
          <a:xfrm>
            <a:off x="5618160" y="2636640"/>
            <a:ext cx="2617200" cy="1802880"/>
          </a:xfrm>
          <a:prstGeom prst="rect">
            <a:avLst/>
          </a:prstGeom>
          <a:ln>
            <a:noFill/>
          </a:ln>
        </p:spPr>
      </p:pic>
      <p:pic>
        <p:nvPicPr>
          <p:cNvPr id="258" name="Picture 12" descr=""/>
          <p:cNvPicPr/>
          <p:nvPr/>
        </p:nvPicPr>
        <p:blipFill>
          <a:blip r:embed="rId4"/>
          <a:stretch/>
        </p:blipFill>
        <p:spPr>
          <a:xfrm>
            <a:off x="5176800" y="4427280"/>
            <a:ext cx="3058920" cy="2294280"/>
          </a:xfrm>
          <a:prstGeom prst="rect">
            <a:avLst/>
          </a:prstGeom>
          <a:ln>
            <a:noFill/>
          </a:ln>
        </p:spPr>
      </p:pic>
    </p:spTree>
  </p:cSld>
  <p:timing>
    <p:tnLst>
      <p:par>
        <p:cTn id="488" dur="indefinite" restart="never" nodeType="tmRoot">
          <p:childTnLst>
            <p:seq>
              <p:cTn id="489" dur="indefinite" nodeType="mainSeq">
                <p:childTnLst>
                  <p:par>
                    <p:cTn id="490" fill="hold">
                      <p:stCondLst>
                        <p:cond delay="indefinite"/>
                      </p:stCondLst>
                      <p:childTnLst>
                        <p:par>
                          <p:cTn id="491" fill="hold">
                            <p:stCondLst>
                              <p:cond delay="0"/>
                            </p:stCondLst>
                            <p:childTnLst>
                              <p:par>
                                <p:cTn id="492" nodeType="clickEffect" fill="hold" presetClass="entr" presetID="1">
                                  <p:stCondLst>
                                    <p:cond delay="0"/>
                                  </p:stCondLst>
                                  <p:childTnLst>
                                    <p:set>
                                      <p:cBhvr>
                                        <p:cTn id="493" dur="1" fill="hold">
                                          <p:stCondLst>
                                            <p:cond delay="0"/>
                                          </p:stCondLst>
                                        </p:cTn>
                                        <p:tgtEl>
                                          <p:spTgt spid="252">
                                            <p:txEl>
                                              <p:pRg st="0" end="13"/>
                                            </p:txEl>
                                          </p:spTgt>
                                        </p:tgtEl>
                                        <p:attrNameLst>
                                          <p:attrName>style.visibility</p:attrName>
                                        </p:attrNameLst>
                                      </p:cBhvr>
                                      <p:to>
                                        <p:strVal val="visible"/>
                                      </p:to>
                                    </p:se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1">
                                  <p:stCondLst>
                                    <p:cond delay="0"/>
                                  </p:stCondLst>
                                  <p:childTnLst>
                                    <p:set>
                                      <p:cBhvr>
                                        <p:cTn id="497" dur="1" fill="hold">
                                          <p:stCondLst>
                                            <p:cond delay="0"/>
                                          </p:stCondLst>
                                        </p:cTn>
                                        <p:tgtEl>
                                          <p:spTgt spid="252">
                                            <p:txEl>
                                              <p:pRg st="13" end="22"/>
                                            </p:txEl>
                                          </p:spTgt>
                                        </p:tgtEl>
                                        <p:attrNameLst>
                                          <p:attrName>style.visibility</p:attrName>
                                        </p:attrNameLst>
                                      </p:cBhvr>
                                      <p:to>
                                        <p:strVal val="visible"/>
                                      </p:to>
                                    </p:set>
                                  </p:childTnLst>
                                </p:cTn>
                              </p:par>
                              <p:par>
                                <p:cTn id="498" nodeType="withEffect" fill="hold" presetClass="entr" presetID="1">
                                  <p:stCondLst>
                                    <p:cond delay="0"/>
                                  </p:stCondLst>
                                  <p:childTnLst>
                                    <p:set>
                                      <p:cBhvr>
                                        <p:cTn id="499" dur="1" fill="hold">
                                          <p:stCondLst>
                                            <p:cond delay="0"/>
                                          </p:stCondLst>
                                        </p:cTn>
                                        <p:tgtEl>
                                          <p:spTgt spid="252">
                                            <p:txEl>
                                              <p:pRg st="22" end="30"/>
                                            </p:txEl>
                                          </p:spTgt>
                                        </p:tgtEl>
                                        <p:attrNameLst>
                                          <p:attrName>style.visibility</p:attrName>
                                        </p:attrNameLst>
                                      </p:cBhvr>
                                      <p:to>
                                        <p:strVal val="visible"/>
                                      </p:to>
                                    </p:set>
                                  </p:childTnLst>
                                </p:cTn>
                              </p:par>
                            </p:childTnLst>
                          </p:cTn>
                        </p:par>
                      </p:childTnLst>
                    </p:cTn>
                  </p:par>
                  <p:par>
                    <p:cTn id="500" fill="hold">
                      <p:stCondLst>
                        <p:cond delay="indefinite"/>
                      </p:stCondLst>
                      <p:childTnLst>
                        <p:par>
                          <p:cTn id="501" fill="hold">
                            <p:stCondLst>
                              <p:cond delay="0"/>
                            </p:stCondLst>
                            <p:childTnLst>
                              <p:par>
                                <p:cTn id="502" nodeType="clickEffect" fill="hold" presetClass="entr" presetID="1">
                                  <p:stCondLst>
                                    <p:cond delay="0"/>
                                  </p:stCondLst>
                                  <p:childTnLst>
                                    <p:set>
                                      <p:cBhvr>
                                        <p:cTn id="503" dur="1" fill="hold">
                                          <p:stCondLst>
                                            <p:cond delay="0"/>
                                          </p:stCondLst>
                                        </p:cTn>
                                        <p:tgtEl>
                                          <p:spTgt spid="253"/>
                                        </p:tgtEl>
                                        <p:attrNameLst>
                                          <p:attrName>style.visibility</p:attrName>
                                        </p:attrNameLst>
                                      </p:cBhvr>
                                      <p:to>
                                        <p:strVal val="visible"/>
                                      </p:to>
                                    </p:set>
                                  </p:childTnLst>
                                </p:cTn>
                              </p:par>
                              <p:par>
                                <p:cTn id="504" nodeType="withEffect" fill="hold" presetClass="entr" presetID="1">
                                  <p:stCondLst>
                                    <p:cond delay="0"/>
                                  </p:stCondLst>
                                  <p:childTnLst>
                                    <p:set>
                                      <p:cBhvr>
                                        <p:cTn id="505" dur="1" fill="hold">
                                          <p:stCondLst>
                                            <p:cond delay="0"/>
                                          </p:stCondLst>
                                        </p:cTn>
                                        <p:tgtEl>
                                          <p:spTgt spid="257"/>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
                                  <p:stCondLst>
                                    <p:cond delay="0"/>
                                  </p:stCondLst>
                                  <p:childTnLst>
                                    <p:set>
                                      <p:cBhvr>
                                        <p:cTn id="509" dur="1" fill="hold">
                                          <p:stCondLst>
                                            <p:cond delay="0"/>
                                          </p:stCondLst>
                                        </p:cTn>
                                        <p:tgtEl>
                                          <p:spTgt spid="255">
                                            <p:txEl>
                                              <p:pRg st="0" end="11"/>
                                            </p:txEl>
                                          </p:spTgt>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nodeType="clickEffect" fill="hold" presetClass="entr" presetID="1">
                                  <p:stCondLst>
                                    <p:cond delay="0"/>
                                  </p:stCondLst>
                                  <p:childTnLst>
                                    <p:set>
                                      <p:cBhvr>
                                        <p:cTn id="513" dur="1" fill="hold">
                                          <p:stCondLst>
                                            <p:cond delay="0"/>
                                          </p:stCondLst>
                                        </p:cTn>
                                        <p:tgtEl>
                                          <p:spTgt spid="255">
                                            <p:txEl>
                                              <p:pRg st="11" end="29"/>
                                            </p:txEl>
                                          </p:spTgt>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
                                  <p:stCondLst>
                                    <p:cond delay="0"/>
                                  </p:stCondLst>
                                  <p:childTnLst>
                                    <p:set>
                                      <p:cBhvr>
                                        <p:cTn id="517" dur="1" fill="hold">
                                          <p:stCondLst>
                                            <p:cond delay="0"/>
                                          </p:stCondLst>
                                        </p:cTn>
                                        <p:tgtEl>
                                          <p:spTgt spid="256"/>
                                        </p:tgtEl>
                                        <p:attrNameLst>
                                          <p:attrName>style.visibility</p:attrName>
                                        </p:attrNameLst>
                                      </p:cBhvr>
                                      <p:to>
                                        <p:strVal val="visible"/>
                                      </p:to>
                                    </p:set>
                                  </p:childTnLst>
                                </p:cTn>
                              </p:par>
                              <p:par>
                                <p:cTn id="518" nodeType="withEffect" fill="hold" presetClass="entr" presetID="1">
                                  <p:stCondLst>
                                    <p:cond delay="0"/>
                                  </p:stCondLst>
                                  <p:childTnLst>
                                    <p:set>
                                      <p:cBhvr>
                                        <p:cTn id="519"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Today’s Episode</a:t>
            </a:r>
            <a:endParaRPr b="0" lang="en-US" sz="1800" spc="-1" strike="noStrike">
              <a:solidFill>
                <a:srgbClr val="000000"/>
              </a:solidFill>
              <a:uFill>
                <a:solidFill>
                  <a:srgbClr val="ffffff"/>
                </a:solidFill>
              </a:uFill>
              <a:latin typeface="Calibri"/>
            </a:endParaRPr>
          </a:p>
        </p:txBody>
      </p:sp>
      <p:sp>
        <p:nvSpPr>
          <p:cNvPr id="138"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Icebreaker ✔️</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Overview ✔️</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Questions about syllabus &amp; project teams</a:t>
            </a:r>
            <a:endParaRPr b="0" lang="en-US" sz="18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Types of data</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Data to wisdom hierarchy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BREAK</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Information overload</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Activity: information seeking</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Information seeking</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Activity: “A Google A Day”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About me</a:t>
            </a:r>
            <a:endParaRPr b="0" lang="en-US" sz="2200" spc="-1" strike="noStrike">
              <a:solidFill>
                <a:srgbClr val="000000"/>
              </a:solidFill>
              <a:uFill>
                <a:solidFill>
                  <a:srgbClr val="ffffff"/>
                </a:solidFill>
              </a:uFill>
              <a:latin typeface="Calibri"/>
            </a:endParaRPr>
          </a:p>
        </p:txBody>
      </p:sp>
      <p:sp>
        <p:nvSpPr>
          <p:cNvPr id="13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FE7B774-CDFF-42B9-88B1-853F57F4756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Final details </a:t>
            </a:r>
            <a:endParaRPr b="0" lang="en-US" sz="1800" spc="-1" strike="noStrike">
              <a:solidFill>
                <a:srgbClr val="000000"/>
              </a:solidFill>
              <a:uFill>
                <a:solidFill>
                  <a:srgbClr val="ffffff"/>
                </a:solidFill>
              </a:uFill>
              <a:latin typeface="Calibri"/>
            </a:endParaRPr>
          </a:p>
        </p:txBody>
      </p:sp>
      <p:sp>
        <p:nvSpPr>
          <p:cNvPr id="260" name="TextShape 2"/>
          <p:cNvSpPr txBox="1"/>
          <p:nvPr/>
        </p:nvSpPr>
        <p:spPr>
          <a:xfrm>
            <a:off x="457200" y="1600200"/>
            <a:ext cx="7871040" cy="496332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ask questions!</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come to office hours if you need extra help!</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DO NOT wait until the day your Info Seeking assignment is due to ask for clarification – ask ASAP!</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Administrivia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One more week to arrange excused absences for religious observances, make-up work for planned absences, etc.</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Rubric for Info Seeking is on Canvas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1</a:t>
            </a:r>
            <a:r>
              <a:rPr b="0" lang="en-US" sz="2400" spc="-1" strike="noStrike" baseline="30000">
                <a:solidFill>
                  <a:srgbClr val="000000"/>
                </a:solidFill>
                <a:uFill>
                  <a:solidFill>
                    <a:srgbClr val="ffffff"/>
                  </a:solidFill>
                </a:uFill>
                <a:latin typeface="Calibri"/>
              </a:rPr>
              <a:t>st</a:t>
            </a:r>
            <a:r>
              <a:rPr b="0" lang="en-US" sz="2400" spc="-1" strike="noStrike">
                <a:solidFill>
                  <a:srgbClr val="000000"/>
                </a:solidFill>
                <a:uFill>
                  <a:solidFill>
                    <a:srgbClr val="ffffff"/>
                  </a:solidFill>
                </a:uFill>
                <a:latin typeface="Calibri"/>
              </a:rPr>
              <a:t> discussion thread on readings opens Thursday &amp; closes following Wednesday</a:t>
            </a:r>
            <a:endParaRPr b="0" lang="en-US" sz="1800" spc="-1" strike="noStrike">
              <a:solidFill>
                <a:srgbClr val="000000"/>
              </a:solidFill>
              <a:uFill>
                <a:solidFill>
                  <a:srgbClr val="ffffff"/>
                </a:solidFill>
              </a:uFill>
              <a:latin typeface="Calibri"/>
            </a:endParaRPr>
          </a:p>
        </p:txBody>
      </p:sp>
      <p:sp>
        <p:nvSpPr>
          <p:cNvPr id="261"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0973E3B8-71F6-4B1C-8BB0-A2D95BB0F692}"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520" dur="indefinite" restart="never" nodeType="tmRoot">
          <p:childTnLst>
            <p:seq>
              <p:cTn id="521" dur="indefinite" nodeType="mainSeq">
                <p:childTnLst>
                  <p:par>
                    <p:cTn id="522" fill="hold">
                      <p:stCondLst>
                        <p:cond delay="indefinite"/>
                      </p:stCondLst>
                      <p:childTnLst>
                        <p:par>
                          <p:cTn id="523" fill="hold">
                            <p:stCondLst>
                              <p:cond delay="0"/>
                            </p:stCondLst>
                            <p:childTnLst>
                              <p:par>
                                <p:cTn id="524" nodeType="clickEffect" fill="hold" presetClass="entr" presetID="1">
                                  <p:stCondLst>
                                    <p:cond delay="0"/>
                                  </p:stCondLst>
                                  <p:childTnLst>
                                    <p:set>
                                      <p:cBhvr>
                                        <p:cTn id="525" dur="1" fill="hold">
                                          <p:stCondLst>
                                            <p:cond delay="0"/>
                                          </p:stCondLst>
                                        </p:cTn>
                                        <p:tgtEl>
                                          <p:spTgt spid="260">
                                            <p:txEl>
                                              <p:pRg st="181" end="195"/>
                                            </p:txEl>
                                          </p:spTgt>
                                        </p:tgtEl>
                                        <p:attrNameLst>
                                          <p:attrName>style.visibility</p:attrName>
                                        </p:attrNameLst>
                                      </p:cBhvr>
                                      <p:to>
                                        <p:strVal val="visible"/>
                                      </p:to>
                                    </p:set>
                                  </p:childTnLst>
                                </p:cTn>
                              </p:par>
                              <p:par>
                                <p:cTn id="526" nodeType="withEffect" fill="hold" presetClass="entr" presetID="1">
                                  <p:stCondLst>
                                    <p:cond delay="0"/>
                                  </p:stCondLst>
                                  <p:childTnLst>
                                    <p:set>
                                      <p:cBhvr>
                                        <p:cTn id="527" dur="1" fill="hold">
                                          <p:stCondLst>
                                            <p:cond delay="0"/>
                                          </p:stCondLst>
                                        </p:cTn>
                                        <p:tgtEl>
                                          <p:spTgt spid="260">
                                            <p:txEl>
                                              <p:pRg st="195" end="304"/>
                                            </p:txEl>
                                          </p:spTgt>
                                        </p:tgtEl>
                                        <p:attrNameLst>
                                          <p:attrName>style.visibility</p:attrName>
                                        </p:attrNameLst>
                                      </p:cBhvr>
                                      <p:to>
                                        <p:strVal val="visible"/>
                                      </p:to>
                                    </p:set>
                                  </p:childTnLst>
                                </p:cTn>
                              </p:par>
                              <p:par>
                                <p:cTn id="528" nodeType="withEffect" fill="hold" presetClass="entr" presetID="1">
                                  <p:stCondLst>
                                    <p:cond delay="0"/>
                                  </p:stCondLst>
                                  <p:childTnLst>
                                    <p:set>
                                      <p:cBhvr>
                                        <p:cTn id="529" dur="1" fill="hold">
                                          <p:stCondLst>
                                            <p:cond delay="0"/>
                                          </p:stCondLst>
                                        </p:cTn>
                                        <p:tgtEl>
                                          <p:spTgt spid="260">
                                            <p:txEl>
                                              <p:pRg st="304" end="341"/>
                                            </p:txEl>
                                          </p:spTgt>
                                        </p:tgtEl>
                                        <p:attrNameLst>
                                          <p:attrName>style.visibility</p:attrName>
                                        </p:attrNameLst>
                                      </p:cBhvr>
                                      <p:to>
                                        <p:strVal val="visible"/>
                                      </p:to>
                                    </p:set>
                                  </p:childTnLst>
                                </p:cTn>
                              </p:par>
                              <p:par>
                                <p:cTn id="530" nodeType="withEffect" fill="hold" presetClass="entr" presetID="1">
                                  <p:stCondLst>
                                    <p:cond delay="0"/>
                                  </p:stCondLst>
                                  <p:childTnLst>
                                    <p:set>
                                      <p:cBhvr>
                                        <p:cTn id="531" dur="1" fill="hold">
                                          <p:stCondLst>
                                            <p:cond delay="0"/>
                                          </p:stCondLst>
                                        </p:cTn>
                                        <p:tgtEl>
                                          <p:spTgt spid="260">
                                            <p:txEl>
                                              <p:pRg st="341" end="41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Syllabus questions</a:t>
            </a:r>
            <a:endParaRPr b="0" lang="en-US" sz="1800" spc="-1" strike="noStrike">
              <a:solidFill>
                <a:srgbClr val="000000"/>
              </a:solidFill>
              <a:uFill>
                <a:solidFill>
                  <a:srgbClr val="ffffff"/>
                </a:solidFill>
              </a:uFill>
              <a:latin typeface="Calibri"/>
            </a:endParaRPr>
          </a:p>
        </p:txBody>
      </p:sp>
      <p:sp>
        <p:nvSpPr>
          <p:cNvPr id="141" name="TextShape 2"/>
          <p:cNvSpPr txBox="1"/>
          <p:nvPr/>
        </p:nvSpPr>
        <p:spPr>
          <a:xfrm>
            <a:off x="307440" y="1600200"/>
            <a:ext cx="804744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Assignment due next week: need clarification?</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Make sure you review the assignment details carefully!</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1" lang="en-US" sz="2400" spc="-1" strike="noStrike">
                <a:solidFill>
                  <a:srgbClr val="000000"/>
                </a:solidFill>
                <a:uFill>
                  <a:solidFill>
                    <a:srgbClr val="ffffff"/>
                  </a:solidFill>
                </a:uFill>
                <a:latin typeface="Calibri"/>
              </a:rPr>
              <a:t>Most</a:t>
            </a:r>
            <a:r>
              <a:rPr b="0" lang="en-US" sz="2400" spc="-1" strike="noStrike">
                <a:solidFill>
                  <a:srgbClr val="000000"/>
                </a:solidFill>
                <a:uFill>
                  <a:solidFill>
                    <a:srgbClr val="ffffff"/>
                  </a:solidFill>
                </a:uFill>
                <a:latin typeface="Calibri"/>
              </a:rPr>
              <a:t> of you </a:t>
            </a:r>
            <a:r>
              <a:rPr b="0" i="1" lang="en-US" sz="2400" spc="-1" strike="noStrike">
                <a:solidFill>
                  <a:srgbClr val="000000"/>
                </a:solidFill>
                <a:uFill>
                  <a:solidFill>
                    <a:srgbClr val="ffffff"/>
                  </a:solidFill>
                </a:uFill>
                <a:latin typeface="Calibri"/>
              </a:rPr>
              <a:t>will</a:t>
            </a:r>
            <a:r>
              <a:rPr b="0" lang="en-US" sz="2400" spc="-1" strike="noStrike">
                <a:solidFill>
                  <a:srgbClr val="000000"/>
                </a:solidFill>
                <a:uFill>
                  <a:solidFill>
                    <a:srgbClr val="ffffff"/>
                  </a:solidFill>
                </a:uFill>
                <a:latin typeface="Calibri"/>
              </a:rPr>
              <a:t> be disappointed with 1</a:t>
            </a:r>
            <a:r>
              <a:rPr b="0" lang="en-US" sz="2400" spc="-1" strike="noStrike" baseline="30000">
                <a:solidFill>
                  <a:srgbClr val="000000"/>
                </a:solidFill>
                <a:uFill>
                  <a:solidFill>
                    <a:srgbClr val="ffffff"/>
                  </a:solidFill>
                </a:uFill>
                <a:latin typeface="Calibri"/>
              </a:rPr>
              <a:t>st</a:t>
            </a:r>
            <a:r>
              <a:rPr b="0" lang="en-US" sz="2400" spc="-1" strike="noStrike">
                <a:solidFill>
                  <a:srgbClr val="000000"/>
                </a:solidFill>
                <a:uFill>
                  <a:solidFill>
                    <a:srgbClr val="ffffff"/>
                  </a:solidFill>
                </a:uFill>
                <a:latin typeface="Calibri"/>
              </a:rPr>
              <a:t> assignment grades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a:t>
            </a:r>
            <a:r>
              <a:rPr b="0" lang="en-US" sz="2200" spc="-1" strike="noStrike">
                <a:solidFill>
                  <a:srgbClr val="000000"/>
                </a:solidFill>
                <a:uFill>
                  <a:solidFill>
                    <a:srgbClr val="ffffff"/>
                  </a:solidFill>
                </a:uFill>
                <a:latin typeface="Calibri"/>
              </a:rPr>
              <a:t>Level setting” = welcome to grad school! </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Once you know what’s expected, you’ll do better </a:t>
            </a:r>
            <a:r>
              <a:rPr b="0" lang="en-US" sz="2200" spc="-1" strike="noStrike">
                <a:solidFill>
                  <a:srgbClr val="000000"/>
                </a:solidFill>
                <a:uFill>
                  <a:solidFill>
                    <a:srgbClr val="ffffff"/>
                  </a:solidFill>
                </a:uFill>
                <a:latin typeface="Calibri"/>
              </a:rPr>
              <a:t>
</a:t>
            </a:r>
            <a:r>
              <a:rPr b="0" i="1" lang="en-US" sz="2200" spc="-1" strike="noStrike">
                <a:solidFill>
                  <a:srgbClr val="000000"/>
                </a:solidFill>
                <a:uFill>
                  <a:solidFill>
                    <a:srgbClr val="ffffff"/>
                  </a:solidFill>
                </a:uFill>
                <a:latin typeface="Calibri"/>
              </a:rPr>
              <a:t>(unless you procrastinate)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If it’s in the syllabus or rubric, it will be graded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Try not to fret over course grades too much &amp; focus on learning</a:t>
            </a:r>
            <a:endParaRPr b="0" lang="en-US" sz="1800" spc="-1" strike="noStrike">
              <a:solidFill>
                <a:srgbClr val="000000"/>
              </a:solidFill>
              <a:uFill>
                <a:solidFill>
                  <a:srgbClr val="ffffff"/>
                </a:solidFill>
              </a:uFill>
              <a:latin typeface="Calibri"/>
            </a:endParaRPr>
          </a:p>
        </p:txBody>
      </p:sp>
      <p:sp>
        <p:nvSpPr>
          <p:cNvPr id="142"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3854958-1A12-47AB-B6BA-B6AA6033953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41">
                                            <p:txEl>
                                              <p:pRg st="0" end="46"/>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41">
                                            <p:txEl>
                                              <p:pRg st="47" end="10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1">
                                            <p:txEl>
                                              <p:pRg st="103" end="16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41">
                                            <p:txEl>
                                              <p:pRg st="163" end="206"/>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41">
                                            <p:txEl>
                                              <p:pRg st="206" end="282"/>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41">
                                            <p:txEl>
                                              <p:pRg st="282" end="335"/>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41">
                                            <p:txEl>
                                              <p:pRg st="335" end="39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Project Teams</a:t>
            </a:r>
            <a:endParaRPr b="0" lang="en-US" sz="1800" spc="-1" strike="noStrike">
              <a:solidFill>
                <a:srgbClr val="000000"/>
              </a:solidFill>
              <a:uFill>
                <a:solidFill>
                  <a:srgbClr val="ffffff"/>
                </a:solidFill>
              </a:uFill>
              <a:latin typeface="Calibri"/>
            </a:endParaRPr>
          </a:p>
        </p:txBody>
      </p:sp>
      <p:sp>
        <p:nvSpPr>
          <p:cNvPr id="144" name="TextShape 2"/>
          <p:cNvSpPr txBox="1"/>
          <p:nvPr/>
        </p:nvSpPr>
        <p:spPr>
          <a:xfrm>
            <a:off x="457200" y="1600200"/>
            <a:ext cx="7619760" cy="5110560"/>
          </a:xfrm>
          <a:prstGeom prst="rect">
            <a:avLst/>
          </a:prstGeom>
          <a:noFill/>
          <a:ln>
            <a:noFill/>
          </a:ln>
        </p:spPr>
        <p:txBody>
          <a:bodyPr/>
          <a:p>
            <a:pPr marL="343080" indent="-228240">
              <a:lnSpc>
                <a:spcPct val="100000"/>
              </a:lnSpc>
              <a:buClr>
                <a:srgbClr val="030303"/>
              </a:buClr>
              <a:buFont typeface="Arial"/>
              <a:buChar char="•"/>
            </a:pPr>
            <a:r>
              <a:rPr b="0" lang="en-US" sz="1800" spc="-1" strike="noStrike">
                <a:solidFill>
                  <a:srgbClr val="000000"/>
                </a:solidFill>
                <a:uFill>
                  <a:solidFill>
                    <a:srgbClr val="ffffff"/>
                  </a:solidFill>
                </a:uFill>
                <a:latin typeface="Calibri"/>
              </a:rPr>
              <a:t>List of teams and members (group of 3) removed.</a:t>
            </a:r>
            <a:endParaRPr b="0" lang="en-US" sz="2200" spc="-1" strike="noStrike">
              <a:solidFill>
                <a:srgbClr val="000000"/>
              </a:solidFill>
              <a:uFill>
                <a:solidFill>
                  <a:srgbClr val="ffffff"/>
                </a:solidFill>
              </a:uFill>
              <a:latin typeface="Calibri"/>
            </a:endParaRPr>
          </a:p>
        </p:txBody>
      </p:sp>
      <p:sp>
        <p:nvSpPr>
          <p:cNvPr id="145"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E513DD7D-B584-45AE-BF0D-B18D372CED1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5" dur="indefinite" restart="never" nodeType="tmRoot">
          <p:childTnLst>
            <p:seq>
              <p:cTn id="36" nodeType="mainSeq">
                <p:childTnLst>
                  <p:par>
                    <p:cTn id="37" fill="freeze">
                      <p:stCondLst>
                        <p:cond delay="indefinite"/>
                      </p:stCondLst>
                      <p:childTnLst>
                        <p:par>
                          <p:cTn id="38" fill="freeze">
                            <p:stCondLst>
                              <p:cond delay="0"/>
                            </p:stCondLst>
                            <p:childTnLst>
                              <p:par>
                                <p:cTn id="39" nodeType="clickEffect" fill="hold" presetClass="entr" presetID="1">
                                  <p:stCondLst>
                                    <p:cond delay="0"/>
                                  </p:stCondLst>
                                  <p:childTnLst>
                                    <p:set>
                                      <p:cBhvr>
                                        <p:cTn id="40" dur="1" fill="hold">
                                          <p:stCondLst>
                                            <p:cond delay="0"/>
                                          </p:stCondLst>
                                        </p:cTn>
                                        <p:tgtEl>
                                          <p:spTgt spid="144">
                                            <p:txEl>
                                              <p:pRg st="0" end="4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Data </a:t>
            </a:r>
            <a:r>
              <a:rPr b="0" i="1" lang="en-US" sz="4600" spc="-97" strike="noStrike">
                <a:solidFill>
                  <a:srgbClr val="b81821"/>
                </a:solidFill>
                <a:uFill>
                  <a:solidFill>
                    <a:srgbClr val="ffffff"/>
                  </a:solidFill>
                </a:uFill>
                <a:latin typeface="Cambria"/>
              </a:rPr>
              <a:t>(noun, plural)</a:t>
            </a:r>
            <a:endParaRPr b="0" lang="en-US" sz="1800" spc="-1" strike="noStrike">
              <a:solidFill>
                <a:srgbClr val="000000"/>
              </a:solidFill>
              <a:uFill>
                <a:solidFill>
                  <a:srgbClr val="ffffff"/>
                </a:solidFill>
              </a:uFill>
              <a:latin typeface="Calibri"/>
            </a:endParaRPr>
          </a:p>
        </p:txBody>
      </p:sp>
      <p:sp>
        <p:nvSpPr>
          <p:cNvPr id="147" name="TextShape 2"/>
          <p:cNvSpPr txBox="1"/>
          <p:nvPr/>
        </p:nvSpPr>
        <p:spPr>
          <a:xfrm>
            <a:off x="457200" y="1600200"/>
            <a:ext cx="7871040" cy="4800240"/>
          </a:xfrm>
          <a:prstGeom prst="rect">
            <a:avLst/>
          </a:prstGeom>
          <a:noFill/>
          <a:ln>
            <a:noFill/>
          </a:ln>
        </p:spPr>
        <p:txBody>
          <a:bodyPr/>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Facts &amp; statistics collected together for reference or analysis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400" spc="-1" strike="noStrike">
                <a:solidFill>
                  <a:srgbClr val="000000"/>
                </a:solidFill>
                <a:uFill>
                  <a:solidFill>
                    <a:srgbClr val="ffffff"/>
                  </a:solidFill>
                </a:uFill>
                <a:latin typeface="Calibri"/>
              </a:rPr>
              <a:t>Philosophy</a:t>
            </a:r>
            <a:r>
              <a:rPr b="0" lang="en-US" sz="2400" spc="-1" strike="noStrike">
                <a:solidFill>
                  <a:srgbClr val="000000"/>
                </a:solidFill>
                <a:uFill>
                  <a:solidFill>
                    <a:srgbClr val="ffffff"/>
                  </a:solidFill>
                </a:uFill>
                <a:latin typeface="Calibri"/>
              </a:rPr>
              <a:t>: things known or assumed as facts, making the basis of reasoning or calculation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400" spc="-1" strike="noStrike">
                <a:solidFill>
                  <a:srgbClr val="000000"/>
                </a:solidFill>
                <a:uFill>
                  <a:solidFill>
                    <a:srgbClr val="ffffff"/>
                  </a:solidFill>
                </a:uFill>
                <a:latin typeface="Calibri"/>
              </a:rPr>
              <a:t>Computing</a:t>
            </a:r>
            <a:r>
              <a:rPr b="0" lang="en-US" sz="2400" spc="-1" strike="noStrike">
                <a:solidFill>
                  <a:srgbClr val="000000"/>
                </a:solidFill>
                <a:uFill>
                  <a:solidFill>
                    <a:srgbClr val="ffffff"/>
                  </a:solidFill>
                </a:uFill>
                <a:latin typeface="Calibri"/>
              </a:rPr>
              <a:t>: quantities, characters, or symbols on which operations are performed, stored &amp; transmitted in the form of electrical signals &amp; stored on recording media</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800" spc="-1" strike="noStrike">
                <a:solidFill>
                  <a:srgbClr val="000000"/>
                </a:solidFill>
                <a:uFill>
                  <a:solidFill>
                    <a:srgbClr val="ffffff"/>
                  </a:solidFill>
                </a:uFill>
                <a:latin typeface="Calibri"/>
              </a:rPr>
              <a:t>Singular form</a:t>
            </a:r>
            <a:r>
              <a:rPr b="0" lang="en-US" sz="2800" spc="-1" strike="noStrike">
                <a:solidFill>
                  <a:srgbClr val="000000"/>
                </a:solidFill>
                <a:uFill>
                  <a:solidFill>
                    <a:srgbClr val="ffffff"/>
                  </a:solidFill>
                </a:uFill>
                <a:latin typeface="Calibri"/>
              </a:rPr>
              <a:t>: datum</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Some people use </a:t>
            </a:r>
            <a:r>
              <a:rPr b="0" i="1" lang="en-US" sz="2400" spc="-1" strike="noStrike">
                <a:solidFill>
                  <a:srgbClr val="000000"/>
                </a:solidFill>
                <a:uFill>
                  <a:solidFill>
                    <a:srgbClr val="ffffff"/>
                  </a:solidFill>
                </a:uFill>
                <a:latin typeface="Calibri"/>
              </a:rPr>
              <a:t>data</a:t>
            </a:r>
            <a:r>
              <a:rPr b="0" lang="en-US" sz="2400" spc="-1" strike="noStrike">
                <a:solidFill>
                  <a:srgbClr val="000000"/>
                </a:solidFill>
                <a:uFill>
                  <a:solidFill>
                    <a:srgbClr val="ffffff"/>
                  </a:solidFill>
                </a:uFill>
                <a:latin typeface="Calibri"/>
              </a:rPr>
              <a:t> for both singular &amp; plural</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a:t>
            </a:r>
            <a:r>
              <a:rPr b="0" lang="en-US" sz="2400" spc="-1" strike="noStrike">
                <a:solidFill>
                  <a:srgbClr val="000000"/>
                </a:solidFill>
                <a:uFill>
                  <a:solidFill>
                    <a:srgbClr val="ffffff"/>
                  </a:solidFill>
                </a:uFill>
                <a:latin typeface="Calibri"/>
              </a:rPr>
              <a:t>Real” data geeks only use data as a plural</a:t>
            </a:r>
            <a:endParaRPr b="0" lang="en-US" sz="1800" spc="-1" strike="noStrike">
              <a:solidFill>
                <a:srgbClr val="000000"/>
              </a:solidFill>
              <a:uFill>
                <a:solidFill>
                  <a:srgbClr val="ffffff"/>
                </a:solidFill>
              </a:uFill>
              <a:latin typeface="Calibri"/>
            </a:endParaRPr>
          </a:p>
        </p:txBody>
      </p:sp>
      <p:sp>
        <p:nvSpPr>
          <p:cNvPr id="148"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77759F7C-7D06-4F83-A61B-340178AD6E9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47">
                                            <p:txEl>
                                              <p:pRg st="64" end="15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47">
                                            <p:txEl>
                                              <p:pRg st="155" end="3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7">
                                            <p:txEl>
                                              <p:pRg st="320" end="34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47">
                                            <p:txEl>
                                              <p:pRg st="341" end="38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7">
                                            <p:txEl>
                                              <p:pRg st="389" end="43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C07A047F-1954-47FD-9BDC-79430D5AB352}"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0" name="Picture 2" descr=""/>
          <p:cNvPicPr/>
          <p:nvPr/>
        </p:nvPicPr>
        <p:blipFill>
          <a:blip r:embed="rId1"/>
          <a:stretch/>
        </p:blipFill>
        <p:spPr>
          <a:xfrm>
            <a:off x="571680" y="1743120"/>
            <a:ext cx="3111120" cy="3795840"/>
          </a:xfrm>
          <a:prstGeom prst="rect">
            <a:avLst/>
          </a:prstGeom>
          <a:ln>
            <a:noFill/>
          </a:ln>
        </p:spPr>
      </p:pic>
      <p:sp>
        <p:nvSpPr>
          <p:cNvPr id="151" name="CustomShape 2"/>
          <p:cNvSpPr/>
          <p:nvPr/>
        </p:nvSpPr>
        <p:spPr>
          <a:xfrm>
            <a:off x="4025880" y="1645560"/>
            <a:ext cx="4025520" cy="2559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0111011101100101011011000110001101101111011011010110010100100000011101000110111100100000011010010110111001100110011011110111001001101101011000010111010001101001011011110110111000100000011001010110111001110110011010010111001001101111011011100110110101100101011011100111010001110011</a:t>
            </a:r>
            <a:endParaRPr b="0" lang="en-US"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Types of Data: Quant &amp; Qual</a:t>
            </a:r>
            <a:endParaRPr b="0" lang="en-US" sz="1800" spc="-1" strike="noStrike">
              <a:solidFill>
                <a:srgbClr val="000000"/>
              </a:solidFill>
              <a:uFill>
                <a:solidFill>
                  <a:srgbClr val="ffffff"/>
                </a:solidFill>
              </a:uFill>
              <a:latin typeface="Calibri"/>
            </a:endParaRPr>
          </a:p>
        </p:txBody>
      </p:sp>
      <p:sp>
        <p:nvSpPr>
          <p:cNvPr id="153"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Quantitative data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Numbers &amp; symbols you can put in a spreadsheet or database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Expresses a quantity, amount, or range, uses measurements.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1" lang="en-US" sz="2000" spc="-1" strike="noStrike">
                <a:solidFill>
                  <a:srgbClr val="000000"/>
                </a:solidFill>
                <a:uFill>
                  <a:solidFill>
                    <a:srgbClr val="ffffff"/>
                  </a:solidFill>
                </a:uFill>
                <a:latin typeface="Calibri"/>
              </a:rPr>
              <a:t>Quant</a:t>
            </a:r>
            <a:r>
              <a:rPr b="0" lang="en-US" sz="2000" spc="-1" strike="noStrike">
                <a:solidFill>
                  <a:srgbClr val="000000"/>
                </a:solidFill>
                <a:uFill>
                  <a:solidFill>
                    <a:srgbClr val="ffffff"/>
                  </a:solidFill>
                </a:uFill>
                <a:latin typeface="Calibri"/>
              </a:rPr>
              <a:t>itative </a:t>
            </a:r>
            <a:r>
              <a:rPr b="0" lang="en-US" sz="2000" spc="-1" strike="noStrike">
                <a:solidFill>
                  <a:srgbClr val="000000"/>
                </a:solidFill>
                <a:uFill>
                  <a:solidFill>
                    <a:srgbClr val="ffffff"/>
                  </a:solidFill>
                </a:uFill>
                <a:latin typeface="Wingdings"/>
              </a:rPr>
              <a:t></a:t>
            </a:r>
            <a:r>
              <a:rPr b="0" lang="en-US" sz="2000" spc="-1" strike="noStrike">
                <a:solidFill>
                  <a:srgbClr val="000000"/>
                </a:solidFill>
                <a:uFill>
                  <a:solidFill>
                    <a:srgbClr val="ffffff"/>
                  </a:solidFill>
                </a:uFill>
                <a:latin typeface="Calibri"/>
              </a:rPr>
              <a:t> </a:t>
            </a:r>
            <a:r>
              <a:rPr b="1" lang="en-US" sz="2000" spc="-1" strike="noStrike">
                <a:solidFill>
                  <a:srgbClr val="000000"/>
                </a:solidFill>
                <a:uFill>
                  <a:solidFill>
                    <a:srgbClr val="ffffff"/>
                  </a:solidFill>
                </a:uFill>
                <a:latin typeface="Calibri"/>
              </a:rPr>
              <a:t>quant</a:t>
            </a:r>
            <a:r>
              <a:rPr b="0" lang="en-US" sz="2000" spc="-1" strike="noStrike">
                <a:solidFill>
                  <a:srgbClr val="000000"/>
                </a:solidFill>
                <a:uFill>
                  <a:solidFill>
                    <a:srgbClr val="ffffff"/>
                  </a:solidFill>
                </a:uFill>
                <a:latin typeface="Calibri"/>
              </a:rPr>
              <a:t>ity</a:t>
            </a:r>
            <a:endParaRPr b="0" lang="en-US" sz="1800" spc="-1" strike="noStrike">
              <a:solidFill>
                <a:srgbClr val="000000"/>
              </a:solidFill>
              <a:uFill>
                <a:solidFill>
                  <a:srgbClr val="ffffff"/>
                </a:solidFill>
              </a:uFill>
              <a:latin typeface="Calibri"/>
            </a:endParaRPr>
          </a:p>
        </p:txBody>
      </p:sp>
      <p:sp>
        <p:nvSpPr>
          <p:cNvPr id="154"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0E84D8A-3209-4985-A54F-BF6CB3E9F126}"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5" name="Picture 1" descr=""/>
          <p:cNvPicPr/>
          <p:nvPr/>
        </p:nvPicPr>
        <p:blipFill>
          <a:blip r:embed="rId1"/>
          <a:stretch/>
        </p:blipFill>
        <p:spPr>
          <a:xfrm>
            <a:off x="123120" y="3603600"/>
            <a:ext cx="4141080" cy="3105720"/>
          </a:xfrm>
          <a:prstGeom prst="rect">
            <a:avLst/>
          </a:prstGeom>
          <a:ln>
            <a:noFill/>
          </a:ln>
        </p:spPr>
      </p:pic>
      <p:pic>
        <p:nvPicPr>
          <p:cNvPr id="156" name="Picture 3" descr=""/>
          <p:cNvPicPr/>
          <p:nvPr/>
        </p:nvPicPr>
        <p:blipFill>
          <a:blip r:embed="rId2"/>
          <a:stretch/>
        </p:blipFill>
        <p:spPr>
          <a:xfrm>
            <a:off x="4264560" y="3603600"/>
            <a:ext cx="4141080" cy="3105720"/>
          </a:xfrm>
          <a:prstGeom prst="rect">
            <a:avLst/>
          </a:prstGeom>
          <a:ln>
            <a:noFill/>
          </a:ln>
        </p:spPr>
      </p:pic>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53">
                                            <p:txEl>
                                              <p:pRg st="18" end="77"/>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3">
                                            <p:txEl>
                                              <p:pRg st="77" end="136"/>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53">
                                            <p:txEl>
                                              <p:pRg st="136" end="16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Examples: Quant Analysis (Viz)</a:t>
            </a:r>
            <a:endParaRPr b="0" lang="en-US" sz="1800" spc="-1" strike="noStrike">
              <a:solidFill>
                <a:srgbClr val="000000"/>
              </a:solidFill>
              <a:uFill>
                <a:solidFill>
                  <a:srgbClr val="ffffff"/>
                </a:solidFill>
              </a:uFill>
              <a:latin typeface="Calibri"/>
            </a:endParaRPr>
          </a:p>
        </p:txBody>
      </p:sp>
      <p:sp>
        <p:nvSpPr>
          <p:cNvPr id="158"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3487E6DF-67A1-4BC8-8F63-9CA0CDFFA6CA}"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9" name="Picture 2" descr=""/>
          <p:cNvPicPr/>
          <p:nvPr/>
        </p:nvPicPr>
        <p:blipFill>
          <a:blip r:embed="rId1"/>
          <a:stretch/>
        </p:blipFill>
        <p:spPr>
          <a:xfrm>
            <a:off x="1169640" y="4317480"/>
            <a:ext cx="6770880" cy="2540160"/>
          </a:xfrm>
          <a:prstGeom prst="rect">
            <a:avLst/>
          </a:prstGeom>
          <a:ln>
            <a:noFill/>
          </a:ln>
        </p:spPr>
      </p:pic>
      <p:pic>
        <p:nvPicPr>
          <p:cNvPr id="160" name="Picture 6" descr=""/>
          <p:cNvPicPr/>
          <p:nvPr/>
        </p:nvPicPr>
        <p:blipFill>
          <a:blip r:embed="rId2"/>
          <a:stretch/>
        </p:blipFill>
        <p:spPr>
          <a:xfrm>
            <a:off x="457200" y="1629360"/>
            <a:ext cx="3970080" cy="2512440"/>
          </a:xfrm>
          <a:prstGeom prst="rect">
            <a:avLst/>
          </a:prstGeom>
          <a:ln>
            <a:noFill/>
          </a:ln>
        </p:spPr>
      </p:pic>
      <p:pic>
        <p:nvPicPr>
          <p:cNvPr id="161" name="Picture 7" descr=""/>
          <p:cNvPicPr/>
          <p:nvPr/>
        </p:nvPicPr>
        <p:blipFill>
          <a:blip r:embed="rId3"/>
          <a:stretch/>
        </p:blipFill>
        <p:spPr>
          <a:xfrm>
            <a:off x="4478400" y="1287720"/>
            <a:ext cx="3462120" cy="3108960"/>
          </a:xfrm>
          <a:prstGeom prst="rect">
            <a:avLst/>
          </a:prstGeom>
          <a:ln>
            <a:noFill/>
          </a:ln>
        </p:spPr>
      </p:pic>
      <p:sp>
        <p:nvSpPr>
          <p:cNvPr id="162" name="CustomShape 3"/>
          <p:cNvSpPr/>
          <p:nvPr/>
        </p:nvSpPr>
        <p:spPr>
          <a:xfrm>
            <a:off x="3468960" y="4611960"/>
            <a:ext cx="201816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uFill>
                  <a:solidFill>
                    <a:srgbClr val="ffffff"/>
                  </a:solidFill>
                </a:uFill>
                <a:latin typeface="Calibri"/>
              </a:rPr>
              <a:t>Bibdesk Release/Download Cycles</a:t>
            </a:r>
            <a:endParaRPr b="0" lang="en-US" sz="1800" spc="-1" strike="noStrike">
              <a:solidFill>
                <a:srgbClr val="000000"/>
              </a:solidFill>
              <a:uFill>
                <a:solidFill>
                  <a:srgbClr val="ffffff"/>
                </a:solidFill>
              </a:uFill>
              <a:latin typeface="Arial"/>
            </a:endParaRPr>
          </a:p>
        </p:txBody>
      </p:sp>
      <p:sp>
        <p:nvSpPr>
          <p:cNvPr id="163" name="CustomShape 4"/>
          <p:cNvSpPr/>
          <p:nvPr/>
        </p:nvSpPr>
        <p:spPr>
          <a:xfrm>
            <a:off x="254160" y="3517920"/>
            <a:ext cx="2392560" cy="7002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uFill>
                  <a:solidFill>
                    <a:srgbClr val="ffffff"/>
                  </a:solidFill>
                </a:uFill>
                <a:latin typeface="Calibri"/>
              </a:rPr>
              <a:t>eBird data density in NY by location</a:t>
            </a:r>
            <a:endParaRPr b="0" lang="en-US" sz="1800" spc="-1" strike="noStrike">
              <a:solidFill>
                <a:srgbClr val="000000"/>
              </a:solidFill>
              <a:uFill>
                <a:solidFill>
                  <a:srgbClr val="ffffff"/>
                </a:solidFill>
              </a:uFill>
              <a:latin typeface="Arial"/>
            </a:endParaRPr>
          </a:p>
        </p:txBody>
      </p:sp>
      <p:sp>
        <p:nvSpPr>
          <p:cNvPr id="164" name="CustomShape 5"/>
          <p:cNvSpPr/>
          <p:nvPr/>
        </p:nvSpPr>
        <p:spPr>
          <a:xfrm>
            <a:off x="5656320" y="3798720"/>
            <a:ext cx="265752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alibri"/>
              </a:rPr>
              <a:t>iSchools hiring network</a:t>
            </a:r>
            <a:endParaRPr b="0" lang="en-US" sz="18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60"/>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16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61"/>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16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UMD ischool.thmx</Template>
  <TotalTime>9831</TotalTime>
  <Application>LibreOffice/5.2.2.2$Linux_X86_64 LibreOffice_project/20m0$Build-2</Application>
  <Words>2080</Words>
  <Paragraphs>339</Paragraphs>
  <Company>Michigan State University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2012-09-02T20:09:34Z</dcterms:created>
  <dc:creator>Jessica Vitak</dc:creator>
  <dc:description/>
  <dc:language>en-US</dc:language>
  <cp:lastModifiedBy>Jonathan Brier</cp:lastModifiedBy>
  <dcterms:modified xsi:type="dcterms:W3CDTF">2017-03-31T12:37:59Z</dcterms:modified>
  <cp:revision>325</cp:revision>
  <dc:subject/>
  <dc:title>INFM-600: Information Environments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Michigan State University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18</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30</vt:i4>
  </property>
</Properties>
</file>